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9" r:id="rId6"/>
    <p:sldId id="273" r:id="rId7"/>
    <p:sldId id="274" r:id="rId8"/>
    <p:sldId id="275" r:id="rId9"/>
    <p:sldId id="276" r:id="rId10"/>
    <p:sldId id="268" r:id="rId11"/>
    <p:sldId id="257" r:id="rId12"/>
    <p:sldId id="266" r:id="rId13"/>
  </p:sldIdLst>
  <p:sldSz cx="18288000" cy="10287000"/>
  <p:notesSz cx="6858000" cy="9144000"/>
  <p:embeddedFontLst>
    <p:embeddedFont>
      <p:font typeface="NanumSquare ExtraBold" panose="020B0600000101010101" charset="-127"/>
      <p:bold r:id="rId15"/>
    </p:embeddedFont>
    <p:embeddedFont>
      <p:font typeface="Pretendard Medium" panose="020B0600000101010101" charset="-127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8531" autoAdjust="0"/>
  </p:normalViewPr>
  <p:slideViewPr>
    <p:cSldViewPr>
      <p:cViewPr varScale="1">
        <p:scale>
          <a:sx n="33" d="100"/>
          <a:sy n="33" d="100"/>
        </p:scale>
        <p:origin x="85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933D4E5-89B2-4326-90F4-D78CEC57CB5B}" type="datetimeFigureOut">
              <a:rPr lang="ko-KR" altLang="en-US" smtClean="0"/>
              <a:pPr/>
              <a:t>2024-06-14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F112EA1-CDC5-4827-93FA-DA85BAC922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13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오합지존팀 러닝메이트 최종 발표 시작하겠습니다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12EA1-CDC5-4827-93FA-DA85BAC922C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142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완성된 로봇의 시현 영상을 보여드리겠습니다</a:t>
            </a:r>
            <a:r>
              <a:rPr lang="en-US" altLang="ko-KR"/>
              <a:t>.</a:t>
            </a:r>
          </a:p>
          <a:p>
            <a:r>
              <a:rPr lang="ko-KR" altLang="en-US"/>
              <a:t>트랙에 나가 실험을 하던 도중 앞 바퀴 한 쪽이 날카로운 것에 찔려 구멍이 나는 바람에 시현 영상을 바퀴 세바퀴로 촬영한 점 양해부탁드립니다</a:t>
            </a:r>
            <a:r>
              <a:rPr lang="en-US" altLang="ko-KR"/>
              <a:t>. </a:t>
            </a:r>
            <a:r>
              <a:rPr lang="ko-KR" altLang="en-US"/>
              <a:t>세 바퀴로 굴러가는 바람에 원래 저희의 속도대로 나지 않고 방향이 한 쪽으로 휘었습니다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12EA1-CDC5-4827-93FA-DA85BAC922C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276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마지막으로 프로젝트 계획 대비 실현 성과에 대해 말씀드리겠습니다</a:t>
            </a:r>
            <a:r>
              <a:rPr lang="en-US" altLang="ko-KR"/>
              <a:t>.</a:t>
            </a:r>
          </a:p>
          <a:p>
            <a:r>
              <a:rPr lang="ko-KR" altLang="en-US"/>
              <a:t>기존에 계획했던 기능은 장애물 감지</a:t>
            </a:r>
            <a:r>
              <a:rPr lang="en-US" altLang="ko-KR"/>
              <a:t>, </a:t>
            </a:r>
            <a:r>
              <a:rPr lang="ko-KR" altLang="en-US"/>
              <a:t>트랙 이동</a:t>
            </a:r>
            <a:r>
              <a:rPr lang="en-US" altLang="ko-KR"/>
              <a:t>, </a:t>
            </a:r>
            <a:r>
              <a:rPr lang="ko-KR" altLang="en-US"/>
              <a:t>사용자 인식 및 추적</a:t>
            </a:r>
            <a:r>
              <a:rPr lang="en-US" altLang="ko-KR"/>
              <a:t>, </a:t>
            </a:r>
            <a:r>
              <a:rPr lang="ko-KR" altLang="en-US"/>
              <a:t>거리 측정 및 속도 조절</a:t>
            </a:r>
            <a:r>
              <a:rPr lang="en-US" altLang="ko-KR"/>
              <a:t>, </a:t>
            </a:r>
            <a:r>
              <a:rPr lang="ko-KR" altLang="en-US"/>
              <a:t>그리고 로봇과 어플리케이션 간의 통신 기능 총 </a:t>
            </a:r>
            <a:r>
              <a:rPr lang="en-US" altLang="ko-KR"/>
              <a:t>5</a:t>
            </a:r>
            <a:r>
              <a:rPr lang="ko-KR" altLang="en-US"/>
              <a:t>가지입니다</a:t>
            </a:r>
            <a:r>
              <a:rPr lang="en-US" altLang="ko-KR"/>
              <a:t>.</a:t>
            </a:r>
          </a:p>
          <a:p>
            <a:r>
              <a:rPr lang="ko-KR" altLang="en-US"/>
              <a:t>전문가의 조언을 받아 기존에 계획했던 구현 방법으로 모든 기능을 구현하기 어렵다는 점을 알게 되었고</a:t>
            </a:r>
            <a:r>
              <a:rPr lang="en-US" altLang="ko-KR"/>
              <a:t>, </a:t>
            </a:r>
            <a:r>
              <a:rPr lang="ko-KR" altLang="en-US"/>
              <a:t>몇 가지 기능의 구현 방식을 수정하여 진행했습니다</a:t>
            </a:r>
            <a:r>
              <a:rPr lang="en-US" altLang="ko-KR"/>
              <a:t>. </a:t>
            </a:r>
            <a:r>
              <a:rPr lang="ko-KR" altLang="en-US"/>
              <a:t>이러한 수정 과정을 통해 기존에 계획했던 기능을 구현할 수 있었습니다</a:t>
            </a:r>
            <a:r>
              <a:rPr lang="en-US" altLang="ko-KR"/>
              <a:t>.</a:t>
            </a:r>
          </a:p>
          <a:p>
            <a:r>
              <a:rPr lang="ko-KR" altLang="en-US"/>
              <a:t>로봇을 구현하면서 가장 집중한 부분은 시속 </a:t>
            </a:r>
            <a:r>
              <a:rPr lang="en-US" altLang="ko-KR"/>
              <a:t>8km </a:t>
            </a:r>
            <a:r>
              <a:rPr lang="ko-KR" altLang="en-US"/>
              <a:t>이상의 속도를 유지하면서 다른 기능들이 제대로 수행되도록 하는 부분이었습니다</a:t>
            </a:r>
            <a:r>
              <a:rPr lang="en-US" altLang="ko-KR"/>
              <a:t>. </a:t>
            </a:r>
            <a:r>
              <a:rPr lang="ko-KR" altLang="en-US"/>
              <a:t>시속 </a:t>
            </a:r>
            <a:r>
              <a:rPr lang="en-US" altLang="ko-KR"/>
              <a:t>8km </a:t>
            </a:r>
            <a:r>
              <a:rPr lang="ko-KR" altLang="en-US"/>
              <a:t>이상 속도가 나오면 다른 기능들이 제대로 수행되지 않거나</a:t>
            </a:r>
            <a:r>
              <a:rPr lang="en-US" altLang="ko-KR"/>
              <a:t>, </a:t>
            </a:r>
            <a:r>
              <a:rPr lang="ko-KR" altLang="en-US"/>
              <a:t>반대로 다른 기능들이 제대로 수행되면 속도가 나오지 않는 문제가 있었습니다</a:t>
            </a:r>
            <a:r>
              <a:rPr lang="en-US" altLang="ko-KR"/>
              <a:t>. </a:t>
            </a:r>
            <a:r>
              <a:rPr lang="ko-KR" altLang="en-US"/>
              <a:t>이 문제를 해결하기 위해 기존에 구매했던 모터를 사용하 는 대신</a:t>
            </a:r>
            <a:r>
              <a:rPr lang="en-US" altLang="ko-KR"/>
              <a:t>, RC</a:t>
            </a:r>
            <a:r>
              <a:rPr lang="ko-KR" altLang="en-US"/>
              <a:t>카에서 많이 사용되는 모터를 구매하여 시속 </a:t>
            </a:r>
            <a:r>
              <a:rPr lang="en-US" altLang="ko-KR"/>
              <a:t>8km </a:t>
            </a:r>
            <a:r>
              <a:rPr lang="ko-KR" altLang="en-US"/>
              <a:t>이상의 속도를 유지할 수 있게 되었습니다</a:t>
            </a:r>
            <a:r>
              <a:rPr lang="en-US" altLang="ko-KR"/>
              <a:t>. </a:t>
            </a: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아두이노를 추가하여 라즈베리파이에 통합된 기능들을 분할함으로써</a:t>
            </a:r>
            <a:r>
              <a:rPr lang="en-US" altLang="ko-KR"/>
              <a:t>, </a:t>
            </a:r>
            <a:r>
              <a:rPr lang="ko-KR" altLang="en-US"/>
              <a:t>각 기능들이 원활하게 수행될 수 있었습니다</a:t>
            </a:r>
            <a:r>
              <a:rPr lang="en-US" altLang="ko-KR"/>
              <a:t>.</a:t>
            </a:r>
          </a:p>
          <a:p>
            <a:r>
              <a:rPr lang="ko-KR" altLang="en-US"/>
              <a:t>하지만 모든 기능을 구현했음에도 아쉬운 부분이 남아있습니다</a:t>
            </a:r>
            <a:r>
              <a:rPr lang="en-US" altLang="ko-KR"/>
              <a:t>.</a:t>
            </a:r>
          </a:p>
          <a:p>
            <a:r>
              <a:rPr lang="ko-KR" altLang="en-US"/>
              <a:t>픽시캠을 이용하여 라인을 벗어나지 않게 하는 기능은 특정 색상이나 모양의 객체를 감지하여 선을 구분하도록 구현되었습니다</a:t>
            </a:r>
            <a:r>
              <a:rPr lang="en-US" altLang="ko-KR"/>
              <a:t>. </a:t>
            </a:r>
            <a:r>
              <a:rPr lang="ko-KR" altLang="en-US"/>
              <a:t>그러나 선이 겹쳐지는 구간이나 하늘이 어두운 시간대에는 정확도가 떨어지는 단점이 있습니다</a:t>
            </a:r>
            <a:r>
              <a:rPr lang="en-US" altLang="ko-KR"/>
              <a:t>.</a:t>
            </a:r>
          </a:p>
          <a:p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장애물 감지 기능은 장애물을 감지하여 로봇이 스스로 장애물을 피할 수 있도록 계획하였으나</a:t>
            </a:r>
            <a:r>
              <a:rPr lang="en-US" altLang="ko-KR"/>
              <a:t>, </a:t>
            </a:r>
            <a:r>
              <a:rPr lang="ko-KR" altLang="en-US"/>
              <a:t>초음파 센서를 이용해 장애물을 감지하는 것까지 구현을 하였습니다</a:t>
            </a:r>
            <a:r>
              <a:rPr lang="en-US" altLang="ko-KR"/>
              <a:t>. </a:t>
            </a:r>
            <a:r>
              <a:rPr lang="ko-KR" altLang="en-US"/>
              <a:t>빠른 속도로 인해 장애물 회피까지는 불가능하다고 판단되어</a:t>
            </a:r>
            <a:r>
              <a:rPr lang="en-US" altLang="ko-KR"/>
              <a:t>, </a:t>
            </a:r>
            <a:r>
              <a:rPr lang="ko-KR" altLang="en-US"/>
              <a:t>장애물 회피하는 기능을 제외한 대신 속도를 서서히 줄이는 기능까지 구현한 부분이 아쉬움으로 남았습니다</a:t>
            </a:r>
            <a:r>
              <a:rPr lang="en-US" altLang="ko-KR"/>
              <a:t>.</a:t>
            </a:r>
          </a:p>
          <a:p>
            <a:r>
              <a:rPr lang="ko-KR" altLang="en-US"/>
              <a:t>마지막으로</a:t>
            </a:r>
            <a:r>
              <a:rPr lang="en-US" altLang="ko-KR"/>
              <a:t>, </a:t>
            </a:r>
            <a:r>
              <a:rPr lang="ko-KR" altLang="en-US"/>
              <a:t>어플을 아이폰의 건강 앱 혹은 안드로이드의 헬스 앱과 연동하여 실시간으로 사용자의 페이스와 주행 거리 등의 데이터를 받아오려 했습니다</a:t>
            </a:r>
            <a:r>
              <a:rPr lang="en-US" altLang="ko-KR"/>
              <a:t>. </a:t>
            </a:r>
            <a:r>
              <a:rPr lang="ko-KR" altLang="en-US"/>
              <a:t>그러나 안드로이드의 헬스 앱은 배포를 목적으로 하지 않는 이상 그 권한을 받을 수 없어 데이터를 받아올 수 없었습니다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12EA1-CDC5-4827-93FA-DA85BAC922C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740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이상으로 프로젝트 계획 대비 실현 성과에 대해 말씀드렸습니다</a:t>
            </a:r>
            <a:r>
              <a:rPr lang="en-US" altLang="ko-KR"/>
              <a:t>. </a:t>
            </a:r>
            <a:r>
              <a:rPr lang="ko-KR" altLang="en-US"/>
              <a:t>비록 몇 가지 아쉬움이 남았지만</a:t>
            </a:r>
            <a:r>
              <a:rPr lang="en-US" altLang="ko-KR"/>
              <a:t>, </a:t>
            </a:r>
            <a:r>
              <a:rPr lang="ko-KR" altLang="en-US"/>
              <a:t>이 프로젝트를 통해 우리는 여러 가지 기술적 도전과 문제를 해결하며 많은 것을 배울 수 있었습니다</a:t>
            </a:r>
            <a:r>
              <a:rPr lang="en-US" altLang="ko-KR"/>
              <a:t>. </a:t>
            </a:r>
            <a:r>
              <a:rPr lang="ko-KR" altLang="en-US"/>
              <a:t>이러한 경험은 앞으로의 프로젝트에 큰 자산이 될 것입니다</a:t>
            </a:r>
            <a:r>
              <a:rPr lang="en-US" altLang="ko-KR"/>
              <a:t>. </a:t>
            </a:r>
            <a:r>
              <a:rPr lang="ko-KR" altLang="en-US"/>
              <a:t>앞으로도 지속적인 개선과 연구를 통해 더 나은 성과를 이루어 나갈 수 있도록 하겠습니다</a:t>
            </a:r>
            <a:r>
              <a:rPr lang="en-US" altLang="ko-KR"/>
              <a:t>. </a:t>
            </a:r>
            <a:r>
              <a:rPr lang="ko-KR" altLang="en-US"/>
              <a:t>감사합니다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12EA1-CDC5-4827-93FA-DA85BAC922C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374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발표 순서는 작품 개요</a:t>
            </a:r>
            <a:r>
              <a:rPr lang="en-US" altLang="ko-KR"/>
              <a:t>, </a:t>
            </a:r>
            <a:r>
              <a:rPr lang="ko-KR" altLang="en-US"/>
              <a:t>주제 선정 이유</a:t>
            </a:r>
            <a:r>
              <a:rPr lang="en-US" altLang="ko-KR"/>
              <a:t>, </a:t>
            </a:r>
            <a:r>
              <a:rPr lang="ko-KR" altLang="en-US"/>
              <a:t>주요 기능 및 시현</a:t>
            </a:r>
            <a:r>
              <a:rPr lang="en-US" altLang="ko-KR"/>
              <a:t> </a:t>
            </a:r>
            <a:r>
              <a:rPr lang="ko-KR" altLang="en-US"/>
              <a:t>그리고 프로젝트 계획 대비 실현 성과 순서로 발표 진행하겠습니다</a:t>
            </a:r>
            <a:r>
              <a:rPr lang="en-US" altLang="ko-KR"/>
              <a:t>.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12EA1-CDC5-4827-93FA-DA85BAC922C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289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'</a:t>
            </a:r>
            <a:r>
              <a:rPr lang="ko-KR" altLang="en-US"/>
              <a:t>러닝 메이트</a:t>
            </a:r>
            <a:r>
              <a:rPr lang="en-US" altLang="ko-KR"/>
              <a:t>'</a:t>
            </a:r>
            <a:r>
              <a:rPr lang="ko-KR" altLang="en-US"/>
              <a:t>는 장거리 달리기 연습을 돕기 위해 개발된 로봇입니다</a:t>
            </a:r>
            <a:r>
              <a:rPr lang="en-US" altLang="ko-KR"/>
              <a:t>. </a:t>
            </a:r>
            <a:r>
              <a:rPr lang="ko-KR" altLang="en-US"/>
              <a:t>사용자의 페이스를 일정하게 유지하고 점진적으로 속도를 올리도록 지원합니다</a:t>
            </a:r>
            <a:r>
              <a:rPr lang="en-US" altLang="ko-KR"/>
              <a:t>. </a:t>
            </a:r>
            <a:r>
              <a:rPr lang="ko-KR" altLang="en-US"/>
              <a:t>전용 어플을 통해 주행 속도 및 거리 기록을 저장하고</a:t>
            </a:r>
            <a:r>
              <a:rPr lang="en-US" altLang="ko-KR"/>
              <a:t>, </a:t>
            </a:r>
            <a:r>
              <a:rPr lang="ko-KR" altLang="en-US"/>
              <a:t>목표 주행 거리 및 속도를 설정하여 로봇에 신호를 보낼 수 있습니다</a:t>
            </a:r>
            <a:r>
              <a:rPr lang="en-US" altLang="ko-KR"/>
              <a:t>. </a:t>
            </a:r>
            <a:r>
              <a:rPr lang="ko-KR" altLang="en-US"/>
              <a:t>로봇은 사용자의 앞에서 주행 경로를 따라이동하며</a:t>
            </a:r>
            <a:r>
              <a:rPr lang="en-US" altLang="ko-KR"/>
              <a:t>, </a:t>
            </a:r>
            <a:r>
              <a:rPr lang="ko-KR" altLang="en-US"/>
              <a:t>사용자는 이를 따라가면서 자신의 페이스를 조절할 수 있습니다</a:t>
            </a:r>
            <a:r>
              <a:rPr lang="en-US" altLang="ko-KR"/>
              <a:t>. </a:t>
            </a:r>
            <a:r>
              <a:rPr lang="ko-KR" altLang="en-US"/>
              <a:t>이를 통해 달리기 기록을 개선할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12EA1-CDC5-4827-93FA-DA85BAC922C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84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저희의 주제 선정 이유를 말씀드리겠습니다</a:t>
            </a:r>
            <a:r>
              <a:rPr lang="en-US" altLang="ko-KR"/>
              <a:t>. </a:t>
            </a:r>
            <a:r>
              <a:rPr lang="ko-KR" altLang="en-US"/>
              <a:t>사람이 페이스 메이커를 할 때는 몇 가지 한계가 있습니다</a:t>
            </a:r>
            <a:r>
              <a:rPr lang="en-US" altLang="ko-KR"/>
              <a:t>. </a:t>
            </a:r>
            <a:r>
              <a:rPr lang="ko-KR" altLang="en-US"/>
              <a:t>첫 번째로</a:t>
            </a:r>
            <a:r>
              <a:rPr lang="en-US" altLang="ko-KR"/>
              <a:t>, </a:t>
            </a:r>
            <a:r>
              <a:rPr lang="ko-KR" altLang="en-US"/>
              <a:t>인간의 한계입니다</a:t>
            </a:r>
            <a:r>
              <a:rPr lang="en-US" altLang="ko-KR"/>
              <a:t>. </a:t>
            </a:r>
            <a:r>
              <a:rPr lang="ko-KR" altLang="en-US"/>
              <a:t>사람은 체력</a:t>
            </a:r>
            <a:r>
              <a:rPr lang="en-US" altLang="ko-KR"/>
              <a:t>, </a:t>
            </a:r>
            <a:r>
              <a:rPr lang="ko-KR" altLang="en-US"/>
              <a:t>시간</a:t>
            </a:r>
            <a:r>
              <a:rPr lang="en-US" altLang="ko-KR"/>
              <a:t>, </a:t>
            </a:r>
            <a:r>
              <a:rPr lang="ko-KR" altLang="en-US"/>
              <a:t>동기부여 등 여러 측면에서 한계를 가지게 됩니다</a:t>
            </a:r>
            <a:r>
              <a:rPr lang="en-US" altLang="ko-KR"/>
              <a:t>. </a:t>
            </a:r>
            <a:r>
              <a:rPr lang="ko-KR" altLang="en-US"/>
              <a:t>두 번째로</a:t>
            </a:r>
            <a:r>
              <a:rPr lang="en-US" altLang="ko-KR"/>
              <a:t>, </a:t>
            </a:r>
            <a:r>
              <a:rPr lang="ko-KR" altLang="en-US"/>
              <a:t>개인화의 한계입니다</a:t>
            </a:r>
            <a:r>
              <a:rPr lang="en-US" altLang="ko-KR"/>
              <a:t>. </a:t>
            </a:r>
            <a:r>
              <a:rPr lang="ko-KR" altLang="en-US"/>
              <a:t>모든 사람은 서로 다른 신체 조건과 목표를 가지고 있지만</a:t>
            </a:r>
            <a:r>
              <a:rPr lang="en-US" altLang="ko-KR"/>
              <a:t>, </a:t>
            </a:r>
            <a:r>
              <a:rPr lang="ko-KR" altLang="en-US"/>
              <a:t>이를 충분히 반영한 개인화된 트레이닝을 제공하는 것은 쉽지 않습니다</a:t>
            </a:r>
            <a:r>
              <a:rPr lang="en-US" altLang="ko-KR"/>
              <a:t>. </a:t>
            </a:r>
            <a:r>
              <a:rPr lang="ko-KR" altLang="en-US"/>
              <a:t>세 번째로</a:t>
            </a:r>
            <a:r>
              <a:rPr lang="en-US" altLang="ko-KR"/>
              <a:t>, </a:t>
            </a:r>
            <a:r>
              <a:rPr lang="ko-KR" altLang="en-US"/>
              <a:t>고용 문제입니다</a:t>
            </a:r>
            <a:r>
              <a:rPr lang="en-US" altLang="ko-KR"/>
              <a:t>. </a:t>
            </a:r>
            <a:r>
              <a:rPr lang="ko-KR" altLang="en-US"/>
              <a:t>전문 트레이너를 고용하는 것은 비용이 많이 들며</a:t>
            </a:r>
            <a:r>
              <a:rPr lang="en-US" altLang="ko-KR"/>
              <a:t>, </a:t>
            </a:r>
            <a:r>
              <a:rPr lang="ko-KR" altLang="en-US"/>
              <a:t>이는 많은 사람들에게 부담이 됩니다</a:t>
            </a:r>
            <a:r>
              <a:rPr lang="en-US" altLang="ko-KR"/>
              <a:t>. </a:t>
            </a:r>
            <a:r>
              <a:rPr lang="ko-KR" altLang="en-US"/>
              <a:t>그리고 마지막으로</a:t>
            </a:r>
            <a:r>
              <a:rPr lang="en-US" altLang="ko-KR"/>
              <a:t>, </a:t>
            </a:r>
            <a:r>
              <a:rPr lang="ko-KR" altLang="en-US"/>
              <a:t>시중에 사람과 함께 달리며 러닝메이트 역할을 해주는 로봇이 아직 판매되고 있지 않다는 점이 결정적으로 이 주제를 선정하게 된 이유입니다</a:t>
            </a:r>
            <a:r>
              <a:rPr lang="en-US" altLang="ko-KR"/>
              <a:t>. </a:t>
            </a:r>
            <a:r>
              <a:rPr lang="ko-KR" altLang="en-US"/>
              <a:t>현재 시장에서는 다양한 피트니스 트래커나 스마트 워치가 존재하지만</a:t>
            </a:r>
            <a:r>
              <a:rPr lang="en-US" altLang="ko-KR"/>
              <a:t>, </a:t>
            </a:r>
            <a:r>
              <a:rPr lang="ko-KR" altLang="en-US"/>
              <a:t>실제로 함께 달리며 페이스를 조절해주는 물리적인 러닝메이트 로봇은 존재하지 않습니다</a:t>
            </a:r>
            <a:r>
              <a:rPr lang="en-US" altLang="ko-KR"/>
              <a:t>. </a:t>
            </a:r>
            <a:r>
              <a:rPr lang="ko-KR" altLang="en-US"/>
              <a:t>이러한 로봇이 상용화된다면 개인 트레이너 없이도 사용자에게 맞춤형 달리기 훈련을 제공할 수 있으며</a:t>
            </a:r>
            <a:r>
              <a:rPr lang="en-US" altLang="ko-KR"/>
              <a:t>, </a:t>
            </a:r>
            <a:r>
              <a:rPr lang="ko-KR" altLang="en-US"/>
              <a:t>더 많은 사람들이 보다 효율적이고 안전하게 운동을 할 수 있게 될 것입니다</a:t>
            </a:r>
            <a:r>
              <a:rPr lang="en-US" altLang="ko-KR"/>
              <a:t>. </a:t>
            </a:r>
            <a:r>
              <a:rPr lang="ko-KR" altLang="en-US"/>
              <a:t>이러한 필요성과 가능성을 바탕으로 저희는 이 프로젝트를 추진하게 되었습니다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12EA1-CDC5-4827-93FA-DA85BAC922C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29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주요 기능에 대해 말씀드리겠습니다</a:t>
            </a:r>
            <a:r>
              <a:rPr lang="en-US" altLang="ko-KR"/>
              <a:t>. </a:t>
            </a:r>
            <a:r>
              <a:rPr lang="ko-KR" altLang="en-US"/>
              <a:t>프로젝트 진행 하면서 속도를 내기 위해 노력하던 중 계속해서 원하는 속도가 나오지 않아 전문가의 조언을 받았습니다</a:t>
            </a:r>
            <a:r>
              <a:rPr lang="en-US" altLang="ko-KR"/>
              <a:t>. </a:t>
            </a:r>
            <a:r>
              <a:rPr lang="ko-KR" altLang="en-US"/>
              <a:t>전문가의 의견을 통해 </a:t>
            </a:r>
            <a:r>
              <a:rPr lang="en-US" altLang="ko-KR"/>
              <a:t>8km </a:t>
            </a:r>
            <a:r>
              <a:rPr lang="ko-KR" altLang="en-US"/>
              <a:t>이상의 속도를 내면서 계획서에 작성했던 방식으로 여러 가지 기능들을 구현하는 것은 불가능하다는 것을 알게 되었습니다</a:t>
            </a:r>
            <a:r>
              <a:rPr lang="en-US" altLang="ko-KR"/>
              <a:t>. </a:t>
            </a:r>
            <a:r>
              <a:rPr lang="ko-KR" altLang="en-US"/>
              <a:t>이에 따라 기능의 구현 방식을 변경하여 프로젝트를 진행하였습니다</a:t>
            </a:r>
            <a:r>
              <a:rPr lang="en-US" altLang="ko-KR"/>
              <a:t>. </a:t>
            </a:r>
            <a:r>
              <a:rPr lang="ko-KR" altLang="en-US"/>
              <a:t>변경된 방식으로 구현된 로봇의 주요 기능에 대해 설명드리겠습니다</a:t>
            </a:r>
            <a:r>
              <a:rPr lang="en-US" altLang="ko-KR"/>
              <a:t>.</a:t>
            </a:r>
          </a:p>
          <a:p>
            <a:r>
              <a:rPr lang="ko-KR" altLang="en-US"/>
              <a:t>첫 번째는 </a:t>
            </a:r>
            <a:r>
              <a:rPr lang="ko-KR" altLang="en-US" b="1"/>
              <a:t>로봇의 이동 기능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로봇의 최소 속도가 시속 </a:t>
            </a:r>
            <a:r>
              <a:rPr lang="en-US" altLang="ko-KR"/>
              <a:t>8</a:t>
            </a:r>
            <a:r>
              <a:rPr lang="ko-KR" altLang="en-US"/>
              <a:t>키로미터를 넘어야 했기 때문에</a:t>
            </a:r>
            <a:r>
              <a:rPr lang="en-US" altLang="ko-KR"/>
              <a:t>, </a:t>
            </a:r>
            <a:r>
              <a:rPr lang="ko-KR" altLang="en-US"/>
              <a:t>모터를 교체해야했습니다</a:t>
            </a:r>
            <a:r>
              <a:rPr lang="en-US" altLang="ko-KR"/>
              <a:t>. </a:t>
            </a:r>
            <a:r>
              <a:rPr lang="ko-KR" altLang="en-US"/>
              <a:t>따라서 저희는 </a:t>
            </a:r>
            <a:r>
              <a:rPr lang="en-US" altLang="ko-KR"/>
              <a:t>130 DC </a:t>
            </a:r>
            <a:r>
              <a:rPr lang="ko-KR" altLang="en-US"/>
              <a:t>모터로 교체하여 속도를 안정적으로 낼 수 있도록 하였습니다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로봇이 그 이상의 속도도 낼 수 있었기 때문에 다른 기능들을 추가하였을 때에도 안정적으로 속도를 낼 수 있습니다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그리고</a:t>
            </a:r>
            <a:r>
              <a:rPr lang="en-US" altLang="ko-KR"/>
              <a:t>, </a:t>
            </a:r>
            <a:r>
              <a:rPr lang="ko-KR" altLang="en-US"/>
              <a:t>로봇의 앞바퀴를 서보모터와 연결하여 방향을 제어할 수 있도록 하였습니다</a:t>
            </a:r>
            <a:r>
              <a:rPr lang="en-US" altLang="ko-KR"/>
              <a:t>. </a:t>
            </a:r>
            <a:r>
              <a:rPr lang="ko-KR" altLang="en-US"/>
              <a:t>서보모터가 특정 각도로 회전하면 로봇은 그에 맞춰 오른쪽이나 왼쪽으로 방향을 바꿀 수 있습니다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12EA1-CDC5-4827-93FA-DA85BAC922C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385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두 번째는 </a:t>
            </a:r>
            <a:r>
              <a:rPr lang="ko-KR" altLang="en-US" b="1"/>
              <a:t>장애물 감지 및 정지 기능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이 기능은 초음파 센서를 이용하여 구현하였습니다</a:t>
            </a:r>
            <a:r>
              <a:rPr lang="en-US" altLang="ko-KR"/>
              <a:t>. </a:t>
            </a:r>
            <a:r>
              <a:rPr lang="ko-KR" altLang="en-US"/>
              <a:t>서보모터와 초음파 센서를 결합하여 서보모터가 회전함에 따라 초음파센서 또한 회전하며 로봇 전방의 장애물을 감지할 수 있게 하려 했으나</a:t>
            </a:r>
            <a:r>
              <a:rPr lang="en-US" altLang="ko-KR"/>
              <a:t>, </a:t>
            </a:r>
            <a:r>
              <a:rPr lang="ko-KR" altLang="en-US"/>
              <a:t>서보모터가 빠르게 회전하는 데에는 한계가 있었습니다</a:t>
            </a:r>
            <a:r>
              <a:rPr lang="en-US" altLang="ko-KR"/>
              <a:t>. </a:t>
            </a:r>
            <a:r>
              <a:rPr lang="ko-KR" altLang="en-US"/>
              <a:t>이러한 문제를 해결하기 위해서 초음파 센서를 추가로 연결하여 넓은 범위로 장애물을 감지할 수 있도록 하였습니다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로봇이 트랙 위의 장애물을 감지하면 모터를 멈추어 로봇과 장애물의 충돌을 피하고 정지할 수 있도록 하였습니다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12EA1-CDC5-4827-93FA-DA85BAC922C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901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세 번째는 </a:t>
            </a:r>
            <a:r>
              <a:rPr lang="ko-KR" altLang="en-US" b="1"/>
              <a:t>사용자 인식 및 거리 조절</a:t>
            </a:r>
            <a:r>
              <a:rPr lang="ko-KR" altLang="en-US"/>
              <a:t> </a:t>
            </a:r>
            <a:r>
              <a:rPr lang="ko-KR" altLang="en-US" b="1"/>
              <a:t>기능</a:t>
            </a:r>
            <a:r>
              <a:rPr lang="ko-KR" altLang="en-US"/>
              <a:t> 입니다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이 기능은 라즈베리파이 카메라를 이용하여 사용자를 인식하고</a:t>
            </a:r>
            <a:r>
              <a:rPr lang="en-US" altLang="ko-KR"/>
              <a:t>, </a:t>
            </a:r>
            <a:r>
              <a:rPr lang="ko-KR" altLang="en-US"/>
              <a:t>적외선 센서를 이용하여 사용자와 로봇 사이의 거리를 조절할 수 있도록 하였습니다</a:t>
            </a:r>
            <a:r>
              <a:rPr lang="en-US" altLang="ko-KR"/>
              <a:t>. </a:t>
            </a:r>
            <a:r>
              <a:rPr lang="ko-KR" altLang="en-US"/>
              <a:t>로봇과 사용자의 거리를 </a:t>
            </a:r>
            <a:r>
              <a:rPr lang="en-US" altLang="ko-KR"/>
              <a:t>80cm </a:t>
            </a:r>
            <a:r>
              <a:rPr lang="ko-KR" altLang="en-US"/>
              <a:t>간격으로 일정하게 유지할 수 있도록 하였습니다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12EA1-CDC5-4827-93FA-DA85BAC922C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969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네 번째는 </a:t>
            </a:r>
            <a:r>
              <a:rPr lang="ko-KR" altLang="en-US" b="1"/>
              <a:t>트랙을 따라 이동하는 기능</a:t>
            </a:r>
            <a:r>
              <a:rPr lang="ko-KR" altLang="en-US"/>
              <a:t> 입니다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픽시캠을 활용하여 로봇이 트랙을 벗어나지 않고 안정적으로 이동할 수 있도록 하였습니다</a:t>
            </a:r>
            <a:r>
              <a:rPr lang="en-US" altLang="ko-KR"/>
              <a:t>. </a:t>
            </a:r>
            <a:r>
              <a:rPr lang="ko-KR" altLang="en-US"/>
              <a:t>픽시캠은 고속 비전 센서로</a:t>
            </a:r>
            <a:r>
              <a:rPr lang="en-US" altLang="ko-KR"/>
              <a:t>, </a:t>
            </a:r>
            <a:r>
              <a:rPr lang="ko-KR" altLang="en-US"/>
              <a:t>특정 색상이나 모양의 객체를 감지할 수 있습니다</a:t>
            </a:r>
            <a:r>
              <a:rPr lang="en-US" altLang="ko-KR"/>
              <a:t>. </a:t>
            </a:r>
            <a:r>
              <a:rPr lang="ko-KR" altLang="en-US"/>
              <a:t>이러한 특성을 이용하여 카메라가 트랙의 선을 감지하여 그 밖으로 나가지 못 하도록 하였습니다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12EA1-CDC5-4827-93FA-DA85BAC922C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88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러닝메이트 어플입니다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HM-10 </a:t>
            </a:r>
            <a:r>
              <a:rPr lang="ko-KR" altLang="en-US"/>
              <a:t>모듈을 통해 블루투스를 연결하여 핸드폰 앱과 로봇이 연동될 수 있도록 하였습니다</a:t>
            </a:r>
            <a:r>
              <a:rPr lang="en-US" altLang="ko-KR"/>
              <a:t>. </a:t>
            </a:r>
            <a:r>
              <a:rPr lang="ko-KR" altLang="en-US"/>
              <a:t>어플을 통하여 사용자가 원하는 달리기 속도를 로봇에게 전송하면</a:t>
            </a:r>
            <a:r>
              <a:rPr lang="en-US" altLang="ko-KR"/>
              <a:t>, </a:t>
            </a:r>
            <a:r>
              <a:rPr lang="ko-KR" altLang="en-US"/>
              <a:t>로봇은 그 속도에 맞춰서 주행하게 됩니다</a:t>
            </a:r>
            <a:r>
              <a:rPr lang="en-US" altLang="ko-KR"/>
              <a:t>. </a:t>
            </a:r>
            <a:r>
              <a:rPr lang="ko-KR" altLang="en-US"/>
              <a:t>달리기가 끝나면 사용자는 페이스 및 기록을 확인할 수 있습니다</a:t>
            </a:r>
            <a:r>
              <a:rPr lang="en-US" altLang="ko-KR"/>
              <a:t>. </a:t>
            </a:r>
            <a:r>
              <a:rPr lang="ko-KR" altLang="en-US"/>
              <a:t>그 외에도 자신의 주행 속도 및 달렸던 기록을 저장할 수 있도록 구현하였습니다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12EA1-CDC5-4827-93FA-DA85BAC922C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295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-1511300"/>
            <a:ext cx="15494000" cy="13322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3911600"/>
            <a:ext cx="85217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6500" b="0" i="0" u="none" strike="noStrike" spc="-30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Running mate</a:t>
            </a:r>
          </a:p>
          <a:p>
            <a:pPr lvl="0" algn="l">
              <a:lnSpc>
                <a:spcPct val="98770"/>
              </a:lnSpc>
            </a:pPr>
            <a:r>
              <a:rPr lang="ko-KR" sz="6500" b="0" i="0" u="none" strike="noStrike" spc="-30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캡스턴</a:t>
            </a:r>
            <a:r>
              <a:rPr lang="en-US" sz="6500" b="0" i="0" u="none" strike="noStrike" spc="-30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sz="6500" b="0" i="0" u="none" strike="noStrike" spc="-30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최종</a:t>
            </a:r>
            <a:r>
              <a:rPr lang="en-US" sz="6500" b="0" i="0" u="none" strike="noStrike" spc="-30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 </a:t>
            </a:r>
            <a:r>
              <a:rPr lang="ko-KR" sz="6500" b="0" i="0" u="none" strike="noStrike" spc="-30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발표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97100" y="6286500"/>
            <a:ext cx="10274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48570"/>
              </a:lnSpc>
              <a:buClr>
                <a:srgbClr val="26272A"/>
              </a:buClr>
              <a:buFont typeface="Arial"/>
              <a:buChar char="●"/>
            </a:pPr>
            <a:r>
              <a:rPr lang="ko-KR" sz="2400" b="0" i="0" u="none" strike="noStrike" spc="-10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팀원</a:t>
            </a:r>
            <a:r>
              <a:rPr lang="en-US" sz="2400" b="0" i="0" u="none" strike="noStrike" spc="-10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: </a:t>
            </a:r>
            <a:r>
              <a:rPr lang="ko-KR" sz="2400" b="0" i="0" u="none" strike="noStrike" spc="-10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최유민</a:t>
            </a:r>
            <a:r>
              <a:rPr lang="en-US" sz="2400" b="0" i="0" u="none" strike="noStrike" spc="-10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sz="2400" b="0" i="0" u="none" strike="noStrike" spc="-10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권서희</a:t>
            </a:r>
            <a:r>
              <a:rPr lang="en-US" sz="2400" b="0" i="0" u="none" strike="noStrike" spc="-10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sz="2400" b="0" i="0" u="none" strike="noStrike" spc="-10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이승주</a:t>
            </a:r>
            <a:r>
              <a:rPr lang="en-US" sz="2400" b="0" i="0" u="none" strike="noStrike" spc="-10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, </a:t>
            </a:r>
            <a:r>
              <a:rPr lang="ko-KR" sz="2400" b="0" i="0" u="none" strike="noStrike" spc="-100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조하은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97100" y="8534400"/>
            <a:ext cx="3340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sz="2400" b="0" i="0" u="none" strike="noStrike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함초롬돋움" panose="020B0604000101010101" pitchFamily="50" charset="-127"/>
              </a:rPr>
              <a:t>Running mate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0" y="-139700"/>
            <a:ext cx="11709400" cy="10071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993900"/>
            <a:ext cx="182880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1200" y="495300"/>
            <a:ext cx="6273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500" b="1" i="0" u="none" strike="noStrike" spc="-200">
                <a:solidFill>
                  <a:srgbClr val="26272A"/>
                </a:solidFill>
                <a:latin typeface="맑은 고딕" panose="020B0503020000020004" pitchFamily="50" charset="-127"/>
              </a:rPr>
              <a:t>3. </a:t>
            </a:r>
            <a:r>
              <a:rPr lang="ko-KR" sz="3500" b="1" i="0" u="none" strike="noStrike" spc="-200">
                <a:solidFill>
                  <a:srgbClr val="26272A"/>
                </a:solidFill>
                <a:ea typeface="맑은 고딕" panose="020B0503020000020004" pitchFamily="50" charset="-127"/>
              </a:rPr>
              <a:t>주요</a:t>
            </a:r>
            <a:r>
              <a:rPr lang="en-US" sz="3500" b="1" i="0" u="none" strike="noStrike" spc="-200">
                <a:solidFill>
                  <a:srgbClr val="26272A"/>
                </a:solidFill>
                <a:latin typeface="맑은 고딕" panose="020B0503020000020004" pitchFamily="50" charset="-127"/>
              </a:rPr>
              <a:t> </a:t>
            </a:r>
            <a:r>
              <a:rPr lang="ko-KR" sz="3500" b="1" i="0" u="none" strike="noStrike" spc="-200">
                <a:solidFill>
                  <a:srgbClr val="26272A"/>
                </a:solidFill>
                <a:ea typeface="맑은 고딕" panose="020B0503020000020004" pitchFamily="50" charset="-127"/>
              </a:rPr>
              <a:t>기능</a:t>
            </a:r>
            <a:r>
              <a:rPr lang="en-US" sz="3500" b="1" i="0" u="none" strike="noStrike" spc="-200">
                <a:solidFill>
                  <a:srgbClr val="26272A"/>
                </a:solidFill>
                <a:latin typeface="맑은 고딕" panose="020B0503020000020004" pitchFamily="50" charset="-127"/>
              </a:rPr>
              <a:t> </a:t>
            </a:r>
            <a:r>
              <a:rPr lang="ko-KR" sz="3500" b="1" i="0" u="none" strike="noStrike" spc="-200">
                <a:solidFill>
                  <a:srgbClr val="26272A"/>
                </a:solidFill>
                <a:ea typeface="맑은 고딕" panose="020B0503020000020004" pitchFamily="50" charset="-127"/>
              </a:rPr>
              <a:t>및</a:t>
            </a:r>
            <a:r>
              <a:rPr lang="en-US" sz="3500" b="1" i="0" u="none" strike="noStrike" spc="-200">
                <a:solidFill>
                  <a:srgbClr val="26272A"/>
                </a:solidFill>
                <a:latin typeface="맑은 고딕" panose="020B0503020000020004" pitchFamily="50" charset="-127"/>
              </a:rPr>
              <a:t> </a:t>
            </a:r>
            <a:r>
              <a:rPr lang="ko-KR" sz="3500" b="1" i="0" u="none" strike="noStrike" spc="-200">
                <a:solidFill>
                  <a:srgbClr val="26272A"/>
                </a:solidFill>
                <a:ea typeface="맑은 고딕" panose="020B0503020000020004" pitchFamily="50" charset="-127"/>
              </a:rPr>
              <a:t>시현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400" y="1562100"/>
            <a:ext cx="1346200" cy="495300"/>
          </a:xfrm>
          <a:prstGeom prst="rect">
            <a:avLst/>
          </a:prstGeom>
        </p:spPr>
      </p:pic>
      <p:pic>
        <p:nvPicPr>
          <p:cNvPr id="6" name="1">
            <a:hlinkClick r:id="" action="ppaction://media"/>
            <a:extLst>
              <a:ext uri="{FF2B5EF4-FFF2-40B4-BE49-F238E27FC236}">
                <a16:creationId xmlns:a16="http://schemas.microsoft.com/office/drawing/2014/main" id="{4378EF10-2296-6FE5-72DF-3ABAFB51A0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33450" y="2489200"/>
            <a:ext cx="6686550" cy="7525497"/>
          </a:xfrm>
          <a:prstGeom prst="rect">
            <a:avLst/>
          </a:prstGeom>
        </p:spPr>
      </p:pic>
      <p:pic>
        <p:nvPicPr>
          <p:cNvPr id="10" name="12">
            <a:hlinkClick r:id="" action="ppaction://media"/>
            <a:extLst>
              <a:ext uri="{FF2B5EF4-FFF2-40B4-BE49-F238E27FC236}">
                <a16:creationId xmlns:a16="http://schemas.microsoft.com/office/drawing/2014/main" id="{666656E4-EC74-6172-597D-0A2417C1895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753600" y="2489200"/>
            <a:ext cx="6477000" cy="73787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11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5500"/>
            <a:ext cx="182880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1200" y="495300"/>
            <a:ext cx="10325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500" b="1" i="0" u="none" strike="noStrike" spc="-200">
                <a:solidFill>
                  <a:srgbClr val="26272A"/>
                </a:solidFill>
                <a:latin typeface="맑은 고딕" panose="020B0503020000020004" pitchFamily="50" charset="-127"/>
              </a:rPr>
              <a:t>4. </a:t>
            </a:r>
            <a:r>
              <a:rPr lang="ko-KR" sz="3500" b="1" i="0" u="none" strike="noStrike" spc="-200">
                <a:solidFill>
                  <a:srgbClr val="26272A"/>
                </a:solidFill>
                <a:ea typeface="맑은 고딕" panose="020B0503020000020004" pitchFamily="50" charset="-127"/>
              </a:rPr>
              <a:t>프로젝트</a:t>
            </a:r>
            <a:r>
              <a:rPr lang="en-US" sz="3500" b="1" i="0" u="none" strike="noStrike" spc="-200">
                <a:solidFill>
                  <a:srgbClr val="26272A"/>
                </a:solidFill>
                <a:latin typeface="맑은 고딕" panose="020B0503020000020004" pitchFamily="50" charset="-127"/>
              </a:rPr>
              <a:t> </a:t>
            </a:r>
            <a:r>
              <a:rPr lang="ko-KR" sz="3500" b="1" i="0" u="none" strike="noStrike" spc="-200">
                <a:solidFill>
                  <a:srgbClr val="26272A"/>
                </a:solidFill>
                <a:ea typeface="맑은 고딕" panose="020B0503020000020004" pitchFamily="50" charset="-127"/>
              </a:rPr>
              <a:t>계획</a:t>
            </a:r>
            <a:r>
              <a:rPr lang="en-US" sz="3500" b="1" i="0" u="none" strike="noStrike" spc="-200">
                <a:solidFill>
                  <a:srgbClr val="26272A"/>
                </a:solidFill>
                <a:latin typeface="맑은 고딕" panose="020B0503020000020004" pitchFamily="50" charset="-127"/>
              </a:rPr>
              <a:t> </a:t>
            </a:r>
            <a:r>
              <a:rPr lang="ko-KR" sz="3500" b="1" i="0" u="none" strike="noStrike" spc="-200">
                <a:solidFill>
                  <a:srgbClr val="26272A"/>
                </a:solidFill>
                <a:ea typeface="맑은 고딕" panose="020B0503020000020004" pitchFamily="50" charset="-127"/>
              </a:rPr>
              <a:t>대비</a:t>
            </a:r>
            <a:r>
              <a:rPr lang="en-US" sz="3500" b="1" i="0" u="none" strike="noStrike" spc="-200">
                <a:solidFill>
                  <a:srgbClr val="26272A"/>
                </a:solidFill>
                <a:latin typeface="맑은 고딕" panose="020B0503020000020004" pitchFamily="50" charset="-127"/>
              </a:rPr>
              <a:t> </a:t>
            </a:r>
            <a:r>
              <a:rPr lang="ko-KR" sz="3500" b="1" i="0" u="none" strike="noStrike" spc="-200">
                <a:solidFill>
                  <a:srgbClr val="26272A"/>
                </a:solidFill>
                <a:ea typeface="맑은 고딕" panose="020B0503020000020004" pitchFamily="50" charset="-127"/>
              </a:rPr>
              <a:t>실현</a:t>
            </a:r>
            <a:r>
              <a:rPr lang="en-US" sz="3500" b="1" i="0" u="none" strike="noStrike" spc="-200">
                <a:solidFill>
                  <a:srgbClr val="26272A"/>
                </a:solidFill>
                <a:latin typeface="맑은 고딕" panose="020B0503020000020004" pitchFamily="50" charset="-127"/>
              </a:rPr>
              <a:t> </a:t>
            </a:r>
            <a:r>
              <a:rPr lang="ko-KR" sz="3500" b="1" i="0" u="none" strike="noStrike" spc="-200">
                <a:solidFill>
                  <a:srgbClr val="26272A"/>
                </a:solidFill>
                <a:ea typeface="맑은 고딕" panose="020B0503020000020004" pitchFamily="50" charset="-127"/>
              </a:rPr>
              <a:t>성과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562100"/>
            <a:ext cx="1346200" cy="49530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44372E9B-9695-308E-5B23-25E81681D443}"/>
              </a:ext>
            </a:extLst>
          </p:cNvPr>
          <p:cNvSpPr txBox="1"/>
          <p:nvPr/>
        </p:nvSpPr>
        <p:spPr>
          <a:xfrm>
            <a:off x="2279315" y="4834020"/>
            <a:ext cx="3733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altLang="en-US" sz="5500" spc="-200">
                <a:solidFill>
                  <a:srgbClr val="26272A"/>
                </a:solidFill>
                <a:ea typeface="맑은 고딕" panose="020B0503020000020004" pitchFamily="50" charset="-127"/>
              </a:rPr>
              <a:t>완성 사진</a:t>
            </a:r>
            <a:endParaRPr lang="ko-KR" sz="5500" b="0" i="0" u="none" strike="noStrike" spc="-200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8D7682-88C5-8490-555E-C76159BDD921}"/>
              </a:ext>
            </a:extLst>
          </p:cNvPr>
          <p:cNvSpPr/>
          <p:nvPr/>
        </p:nvSpPr>
        <p:spPr>
          <a:xfrm>
            <a:off x="526715" y="2624220"/>
            <a:ext cx="6400800" cy="7391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E70445-6A1D-DF0B-3F1C-A1FD39AAB52A}"/>
              </a:ext>
            </a:extLst>
          </p:cNvPr>
          <p:cNvSpPr/>
          <p:nvPr/>
        </p:nvSpPr>
        <p:spPr>
          <a:xfrm>
            <a:off x="7744326" y="5846010"/>
            <a:ext cx="3505200" cy="16543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A978A062-5D7A-1B4C-A780-2C86254CE35C}"/>
              </a:ext>
            </a:extLst>
          </p:cNvPr>
          <p:cNvSpPr txBox="1"/>
          <p:nvPr/>
        </p:nvSpPr>
        <p:spPr>
          <a:xfrm>
            <a:off x="8125326" y="6319920"/>
            <a:ext cx="2971800" cy="7065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altLang="en-US" sz="2800" spc="-200">
                <a:solidFill>
                  <a:srgbClr val="26272A"/>
                </a:solidFill>
                <a:ea typeface="맑은 고딕" panose="020B0503020000020004" pitchFamily="50" charset="-127"/>
              </a:rPr>
              <a:t>장애물 감지 후 회피 </a:t>
            </a:r>
            <a:endParaRPr lang="ko-KR" sz="2800" i="0" u="none" strike="noStrike" spc="-200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AF88DB-4747-1C59-2D7E-3A4FEA743CDE}"/>
              </a:ext>
            </a:extLst>
          </p:cNvPr>
          <p:cNvSpPr/>
          <p:nvPr/>
        </p:nvSpPr>
        <p:spPr>
          <a:xfrm>
            <a:off x="13916526" y="5846010"/>
            <a:ext cx="3505200" cy="16543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29C5EC4C-962B-EF92-91BC-ACD009EC69B9}"/>
              </a:ext>
            </a:extLst>
          </p:cNvPr>
          <p:cNvSpPr txBox="1"/>
          <p:nvPr/>
        </p:nvSpPr>
        <p:spPr>
          <a:xfrm>
            <a:off x="14297526" y="6319920"/>
            <a:ext cx="2971800" cy="7065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altLang="en-US" sz="2800" b="1" spc="-200">
                <a:solidFill>
                  <a:srgbClr val="26272A"/>
                </a:solidFill>
                <a:ea typeface="맑은 고딕" panose="020B0503020000020004" pitchFamily="50" charset="-127"/>
              </a:rPr>
              <a:t>장애물 감지 후 정지</a:t>
            </a:r>
            <a:endParaRPr lang="en-US" altLang="ko-KR" sz="2800" b="1" spc="-200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183641E-C650-75D5-36F8-9E4AA68E1A00}"/>
              </a:ext>
            </a:extLst>
          </p:cNvPr>
          <p:cNvSpPr/>
          <p:nvPr/>
        </p:nvSpPr>
        <p:spPr>
          <a:xfrm>
            <a:off x="11465426" y="6319920"/>
            <a:ext cx="2222500" cy="706521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4D00F13-10EC-7E2E-4E93-9554BED559EB}"/>
              </a:ext>
            </a:extLst>
          </p:cNvPr>
          <p:cNvSpPr/>
          <p:nvPr/>
        </p:nvSpPr>
        <p:spPr>
          <a:xfrm>
            <a:off x="7744326" y="3184358"/>
            <a:ext cx="3505200" cy="16543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">
            <a:extLst>
              <a:ext uri="{FF2B5EF4-FFF2-40B4-BE49-F238E27FC236}">
                <a16:creationId xmlns:a16="http://schemas.microsoft.com/office/drawing/2014/main" id="{C8E78737-3E0D-9BE1-47E4-442C2EA445D8}"/>
              </a:ext>
            </a:extLst>
          </p:cNvPr>
          <p:cNvSpPr txBox="1"/>
          <p:nvPr/>
        </p:nvSpPr>
        <p:spPr>
          <a:xfrm>
            <a:off x="8011026" y="3648910"/>
            <a:ext cx="2971800" cy="7065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2800" spc="-200">
                <a:solidFill>
                  <a:srgbClr val="26272A"/>
                </a:solidFill>
                <a:ea typeface="맑은 고딕" panose="020B0503020000020004" pitchFamily="50" charset="-127"/>
              </a:rPr>
              <a:t>픽시캠을 이용한 </a:t>
            </a:r>
            <a:endParaRPr lang="en-US" altLang="ko-KR" sz="2800" spc="-200">
              <a:solidFill>
                <a:srgbClr val="26272A"/>
              </a:solidFill>
              <a:ea typeface="맑은 고딕" panose="020B0503020000020004" pitchFamily="50" charset="-127"/>
            </a:endParaRPr>
          </a:p>
          <a:p>
            <a:pPr lvl="0" algn="ctr">
              <a:lnSpc>
                <a:spcPct val="98770"/>
              </a:lnSpc>
            </a:pPr>
            <a:r>
              <a:rPr lang="ko-KR" altLang="en-US" sz="2800" b="0" i="0" u="none" strike="noStrike" spc="-200">
                <a:solidFill>
                  <a:srgbClr val="26272A"/>
                </a:solidFill>
                <a:ea typeface="맑은 고딕" panose="020B0503020000020004" pitchFamily="50" charset="-127"/>
              </a:rPr>
              <a:t>라인 따라가기</a:t>
            </a:r>
            <a:endParaRPr lang="ko-KR" sz="2800" b="0" i="0" u="none" strike="noStrike" spc="-200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69651C-8EFE-76E8-D206-53C3037DA046}"/>
              </a:ext>
            </a:extLst>
          </p:cNvPr>
          <p:cNvSpPr/>
          <p:nvPr/>
        </p:nvSpPr>
        <p:spPr>
          <a:xfrm>
            <a:off x="13916526" y="3184358"/>
            <a:ext cx="3505200" cy="16543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">
            <a:extLst>
              <a:ext uri="{FF2B5EF4-FFF2-40B4-BE49-F238E27FC236}">
                <a16:creationId xmlns:a16="http://schemas.microsoft.com/office/drawing/2014/main" id="{F6B6ECD7-DA93-2E62-081C-D173A57AB092}"/>
              </a:ext>
            </a:extLst>
          </p:cNvPr>
          <p:cNvSpPr txBox="1"/>
          <p:nvPr/>
        </p:nvSpPr>
        <p:spPr>
          <a:xfrm>
            <a:off x="14209294" y="3646236"/>
            <a:ext cx="2971800" cy="7065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2800" b="1" spc="-200">
                <a:solidFill>
                  <a:srgbClr val="26272A"/>
                </a:solidFill>
                <a:ea typeface="맑은 고딕" panose="020B0503020000020004" pitchFamily="50" charset="-127"/>
              </a:rPr>
              <a:t>선이 겹치거나</a:t>
            </a:r>
            <a:r>
              <a:rPr lang="en-US" altLang="ko-KR" sz="2800" b="1" spc="-200">
                <a:solidFill>
                  <a:srgbClr val="26272A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2800" b="1" spc="-200">
                <a:solidFill>
                  <a:srgbClr val="26272A"/>
                </a:solidFill>
                <a:ea typeface="맑은 고딕" panose="020B0503020000020004" pitchFamily="50" charset="-127"/>
              </a:rPr>
              <a:t>어두운 시간대에 정확도가 떨어짐</a:t>
            </a:r>
            <a:endParaRPr lang="en-US" altLang="ko-KR" sz="2800" b="1" spc="-200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A1C48A62-6DA3-F6C0-2EF4-6D20B4CA5A8A}"/>
              </a:ext>
            </a:extLst>
          </p:cNvPr>
          <p:cNvSpPr/>
          <p:nvPr/>
        </p:nvSpPr>
        <p:spPr>
          <a:xfrm>
            <a:off x="11465426" y="3658268"/>
            <a:ext cx="2222500" cy="706521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637DEFD-505E-D8BF-5B1E-28D2F84E08B0}"/>
              </a:ext>
            </a:extLst>
          </p:cNvPr>
          <p:cNvSpPr/>
          <p:nvPr/>
        </p:nvSpPr>
        <p:spPr>
          <a:xfrm>
            <a:off x="7744326" y="8507662"/>
            <a:ext cx="3505200" cy="16543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">
            <a:extLst>
              <a:ext uri="{FF2B5EF4-FFF2-40B4-BE49-F238E27FC236}">
                <a16:creationId xmlns:a16="http://schemas.microsoft.com/office/drawing/2014/main" id="{8F631E77-0ED9-414F-8CB5-C79209EAD78B}"/>
              </a:ext>
            </a:extLst>
          </p:cNvPr>
          <p:cNvSpPr txBox="1"/>
          <p:nvPr/>
        </p:nvSpPr>
        <p:spPr>
          <a:xfrm>
            <a:off x="7998994" y="8981572"/>
            <a:ext cx="2971800" cy="7065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2800" spc="-200">
                <a:solidFill>
                  <a:srgbClr val="26272A"/>
                </a:solidFill>
                <a:ea typeface="맑은 고딕" panose="020B0503020000020004" pitchFamily="50" charset="-127"/>
              </a:rPr>
              <a:t>건강 어플 데이터 추출</a:t>
            </a:r>
            <a:endParaRPr lang="ko-KR" sz="2800" i="0" u="none" strike="noStrike" spc="-200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35C2B55-3DDC-8D33-2FEA-3A056892E04C}"/>
              </a:ext>
            </a:extLst>
          </p:cNvPr>
          <p:cNvSpPr/>
          <p:nvPr/>
        </p:nvSpPr>
        <p:spPr>
          <a:xfrm>
            <a:off x="13916526" y="8507662"/>
            <a:ext cx="3505200" cy="16543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3">
            <a:extLst>
              <a:ext uri="{FF2B5EF4-FFF2-40B4-BE49-F238E27FC236}">
                <a16:creationId xmlns:a16="http://schemas.microsoft.com/office/drawing/2014/main" id="{BD7AF868-9698-FB9F-F830-3338E6C00C45}"/>
              </a:ext>
            </a:extLst>
          </p:cNvPr>
          <p:cNvSpPr txBox="1"/>
          <p:nvPr/>
        </p:nvSpPr>
        <p:spPr>
          <a:xfrm>
            <a:off x="14183226" y="8953497"/>
            <a:ext cx="2971800" cy="7065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altLang="ko-KR" sz="2800" b="1" spc="-200">
                <a:solidFill>
                  <a:srgbClr val="26272A"/>
                </a:solidFill>
                <a:ea typeface="맑은 고딕" panose="020B0503020000020004" pitchFamily="50" charset="-127"/>
              </a:rPr>
              <a:t>GPS </a:t>
            </a:r>
            <a:r>
              <a:rPr lang="ko-KR" altLang="en-US" sz="2800" b="1" spc="-200">
                <a:solidFill>
                  <a:srgbClr val="26272A"/>
                </a:solidFill>
                <a:ea typeface="맑은 고딕" panose="020B0503020000020004" pitchFamily="50" charset="-127"/>
              </a:rPr>
              <a:t>이용하여 </a:t>
            </a:r>
            <a:endParaRPr lang="en-US" altLang="ko-KR" sz="2800" b="1" spc="-200">
              <a:solidFill>
                <a:srgbClr val="26272A"/>
              </a:solidFill>
              <a:ea typeface="맑은 고딕" panose="020B0503020000020004" pitchFamily="50" charset="-127"/>
            </a:endParaRPr>
          </a:p>
          <a:p>
            <a:pPr lvl="0" algn="ctr">
              <a:lnSpc>
                <a:spcPct val="98770"/>
              </a:lnSpc>
            </a:pPr>
            <a:r>
              <a:rPr lang="ko-KR" altLang="en-US" sz="2800" b="1" spc="-200">
                <a:solidFill>
                  <a:srgbClr val="26272A"/>
                </a:solidFill>
                <a:ea typeface="맑은 고딕" panose="020B0503020000020004" pitchFamily="50" charset="-127"/>
              </a:rPr>
              <a:t>데이터 추출</a:t>
            </a:r>
            <a:endParaRPr lang="en-US" altLang="ko-KR" sz="2800" b="1" spc="-200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86E2E549-35CB-4869-F081-1694760C8142}"/>
              </a:ext>
            </a:extLst>
          </p:cNvPr>
          <p:cNvSpPr/>
          <p:nvPr/>
        </p:nvSpPr>
        <p:spPr>
          <a:xfrm>
            <a:off x="11465426" y="8981572"/>
            <a:ext cx="2222500" cy="706521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3">
            <a:extLst>
              <a:ext uri="{FF2B5EF4-FFF2-40B4-BE49-F238E27FC236}">
                <a16:creationId xmlns:a16="http://schemas.microsoft.com/office/drawing/2014/main" id="{88DCFF4D-5FE4-D8D3-0C29-CB1BA46604B2}"/>
              </a:ext>
            </a:extLst>
          </p:cNvPr>
          <p:cNvSpPr txBox="1"/>
          <p:nvPr/>
        </p:nvSpPr>
        <p:spPr>
          <a:xfrm>
            <a:off x="8396370" y="2462462"/>
            <a:ext cx="2429711" cy="52738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altLang="en-US" sz="3500" b="1" spc="-200">
                <a:solidFill>
                  <a:srgbClr val="26272A"/>
                </a:solidFill>
                <a:ea typeface="맑은 고딕" panose="020B0503020000020004" pitchFamily="50" charset="-127"/>
              </a:rPr>
              <a:t>아쉬운 부분</a:t>
            </a:r>
            <a:endParaRPr lang="ko-KR" sz="3500" b="1" i="0" u="none" strike="noStrike" spc="-200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sp>
        <p:nvSpPr>
          <p:cNvPr id="45" name="TextBox 3">
            <a:extLst>
              <a:ext uri="{FF2B5EF4-FFF2-40B4-BE49-F238E27FC236}">
                <a16:creationId xmlns:a16="http://schemas.microsoft.com/office/drawing/2014/main" id="{C97CA28B-5D44-7EDF-BD1B-F67720DFDB79}"/>
              </a:ext>
            </a:extLst>
          </p:cNvPr>
          <p:cNvSpPr txBox="1"/>
          <p:nvPr/>
        </p:nvSpPr>
        <p:spPr>
          <a:xfrm>
            <a:off x="15173826" y="2456451"/>
            <a:ext cx="990600" cy="52738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altLang="en-US" sz="3500" b="1" spc="-200">
                <a:solidFill>
                  <a:srgbClr val="26272A"/>
                </a:solidFill>
                <a:ea typeface="맑은 고딕" panose="020B0503020000020004" pitchFamily="50" charset="-127"/>
              </a:rPr>
              <a:t>개선 </a:t>
            </a:r>
            <a:endParaRPr lang="ko-KR" sz="3500" b="1" i="0" u="none" strike="noStrike" spc="-200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2D0326-FB99-2AD3-D108-C8C0AC9CA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04" y="2487863"/>
            <a:ext cx="6724816" cy="76857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5500"/>
            <a:ext cx="18288000" cy="8293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759450" y="4914900"/>
            <a:ext cx="6769100" cy="19621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altLang="ko-KR" sz="8800" b="0" i="0" u="none" strike="noStrike">
                <a:solidFill>
                  <a:srgbClr val="26272A"/>
                </a:solidFill>
                <a:ea typeface="맑은 고딕" panose="020B0503020000020004" pitchFamily="50" charset="-127"/>
              </a:rPr>
              <a:t>Q&amp;A</a:t>
            </a:r>
            <a:endParaRPr lang="ko-KR" sz="8800" b="0" i="0" u="none" strike="noStrike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880000">
            <a:off x="10363200" y="-3721100"/>
            <a:ext cx="9410700" cy="14770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97100" y="2095500"/>
            <a:ext cx="37973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5500" b="0" i="0" u="none" strike="noStrike" spc="-200">
                <a:solidFill>
                  <a:srgbClr val="26272A"/>
                </a:solidFill>
                <a:latin typeface="NanumSquare ExtraBold"/>
              </a:rPr>
              <a:t>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87600" y="3924300"/>
            <a:ext cx="7035800" cy="474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0899"/>
              </a:lnSpc>
            </a:pPr>
            <a:r>
              <a:rPr lang="en-US" sz="2900" b="0" i="0" u="none" strike="noStrike" spc="-200">
                <a:solidFill>
                  <a:srgbClr val="26272A"/>
                </a:solidFill>
                <a:latin typeface="Pretendard Medium"/>
              </a:rPr>
              <a:t>01. </a:t>
            </a:r>
            <a:r>
              <a:rPr lang="ko-KR" sz="2900" b="0" i="0" u="none" strike="noStrike" spc="-200">
                <a:solidFill>
                  <a:srgbClr val="26272A"/>
                </a:solidFill>
                <a:ea typeface="Pretendard Medium"/>
              </a:rPr>
              <a:t>작품</a:t>
            </a:r>
            <a:r>
              <a:rPr lang="en-US" sz="2900" b="0" i="0" u="none" strike="noStrike" spc="-200">
                <a:solidFill>
                  <a:srgbClr val="26272A"/>
                </a:solidFill>
                <a:latin typeface="Pretendard Medium"/>
              </a:rPr>
              <a:t> </a:t>
            </a:r>
            <a:r>
              <a:rPr lang="ko-KR" sz="2900" b="0" i="0" u="none" strike="noStrike" spc="-200">
                <a:solidFill>
                  <a:srgbClr val="26272A"/>
                </a:solidFill>
                <a:ea typeface="Pretendard Medium"/>
              </a:rPr>
              <a:t>개요</a:t>
            </a:r>
            <a:r>
              <a:rPr lang="en-US" sz="2900" b="0" i="0" u="none" strike="noStrike" spc="-200">
                <a:solidFill>
                  <a:srgbClr val="26272A"/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90899"/>
              </a:lnSpc>
            </a:pPr>
            <a:r>
              <a:rPr lang="en-US" sz="2900" b="0" i="0" u="none" strike="noStrike" spc="-200">
                <a:solidFill>
                  <a:srgbClr val="26272A"/>
                </a:solidFill>
                <a:latin typeface="Pretendard Medium"/>
              </a:rPr>
              <a:t>02. </a:t>
            </a:r>
            <a:r>
              <a:rPr lang="ko-KR" sz="2900" b="0" i="0" u="none" strike="noStrike" spc="-200">
                <a:solidFill>
                  <a:srgbClr val="26272A"/>
                </a:solidFill>
                <a:ea typeface="Pretendard Medium"/>
              </a:rPr>
              <a:t>주제</a:t>
            </a:r>
            <a:r>
              <a:rPr lang="en-US" sz="2900" b="0" i="0" u="none" strike="noStrike" spc="-200">
                <a:solidFill>
                  <a:srgbClr val="26272A"/>
                </a:solidFill>
                <a:latin typeface="Pretendard Medium"/>
              </a:rPr>
              <a:t> </a:t>
            </a:r>
            <a:r>
              <a:rPr lang="ko-KR" sz="2900" b="0" i="0" u="none" strike="noStrike" spc="-200">
                <a:solidFill>
                  <a:srgbClr val="26272A"/>
                </a:solidFill>
                <a:ea typeface="Pretendard Medium"/>
              </a:rPr>
              <a:t>선정</a:t>
            </a:r>
            <a:r>
              <a:rPr lang="en-US" sz="2900" b="0" i="0" u="none" strike="noStrike" spc="-200">
                <a:solidFill>
                  <a:srgbClr val="26272A"/>
                </a:solidFill>
                <a:latin typeface="Pretendard Medium"/>
              </a:rPr>
              <a:t> </a:t>
            </a:r>
            <a:r>
              <a:rPr lang="ko-KR" sz="2900" b="0" i="0" u="none" strike="noStrike" spc="-200">
                <a:solidFill>
                  <a:srgbClr val="26272A"/>
                </a:solidFill>
                <a:ea typeface="Pretendard Medium"/>
              </a:rPr>
              <a:t>이유</a:t>
            </a:r>
          </a:p>
          <a:p>
            <a:pPr lvl="0" algn="l">
              <a:lnSpc>
                <a:spcPct val="190899"/>
              </a:lnSpc>
            </a:pPr>
            <a:r>
              <a:rPr lang="en-US" sz="2900" b="0" i="0" u="none" strike="noStrike" spc="-200">
                <a:solidFill>
                  <a:srgbClr val="26272A"/>
                </a:solidFill>
                <a:latin typeface="Pretendard Medium"/>
              </a:rPr>
              <a:t>03. </a:t>
            </a:r>
            <a:r>
              <a:rPr lang="ko-KR" sz="2900" b="0" i="0" u="none" strike="noStrike" spc="-200">
                <a:solidFill>
                  <a:srgbClr val="26272A"/>
                </a:solidFill>
                <a:ea typeface="Pretendard Medium"/>
              </a:rPr>
              <a:t>주요</a:t>
            </a:r>
            <a:r>
              <a:rPr lang="en-US" sz="2900" b="0" i="0" u="none" strike="noStrike" spc="-200">
                <a:solidFill>
                  <a:srgbClr val="26272A"/>
                </a:solidFill>
                <a:latin typeface="Pretendard Medium"/>
              </a:rPr>
              <a:t> </a:t>
            </a:r>
            <a:r>
              <a:rPr lang="ko-KR" sz="2900" b="0" i="0" u="none" strike="noStrike" spc="-200">
                <a:solidFill>
                  <a:srgbClr val="26272A"/>
                </a:solidFill>
                <a:ea typeface="Pretendard Medium"/>
              </a:rPr>
              <a:t>기능</a:t>
            </a:r>
            <a:r>
              <a:rPr lang="en-US" sz="2900" b="0" i="0" u="none" strike="noStrike" spc="-200">
                <a:solidFill>
                  <a:srgbClr val="26272A"/>
                </a:solidFill>
                <a:latin typeface="Pretendard Medium"/>
              </a:rPr>
              <a:t> </a:t>
            </a:r>
            <a:r>
              <a:rPr lang="ko-KR" sz="2900" b="0" i="0" u="none" strike="noStrike" spc="-200">
                <a:solidFill>
                  <a:srgbClr val="26272A"/>
                </a:solidFill>
                <a:ea typeface="Pretendard Medium"/>
              </a:rPr>
              <a:t>및</a:t>
            </a:r>
            <a:r>
              <a:rPr lang="en-US" sz="2900" b="0" i="0" u="none" strike="noStrike" spc="-200">
                <a:solidFill>
                  <a:srgbClr val="26272A"/>
                </a:solidFill>
                <a:latin typeface="Pretendard Medium"/>
              </a:rPr>
              <a:t> </a:t>
            </a:r>
            <a:r>
              <a:rPr lang="ko-KR" sz="2900" b="0" i="0" u="none" strike="noStrike" spc="-200">
                <a:solidFill>
                  <a:srgbClr val="26272A"/>
                </a:solidFill>
                <a:ea typeface="Pretendard Medium"/>
              </a:rPr>
              <a:t>시현</a:t>
            </a:r>
            <a:r>
              <a:rPr lang="en-US" sz="2900" b="0" i="0" u="none" strike="noStrike" spc="-200">
                <a:solidFill>
                  <a:srgbClr val="26272A"/>
                </a:solidFill>
                <a:latin typeface="Pretendard Medium"/>
              </a:rPr>
              <a:t> </a:t>
            </a:r>
          </a:p>
          <a:p>
            <a:pPr lvl="0" algn="l">
              <a:lnSpc>
                <a:spcPct val="190899"/>
              </a:lnSpc>
            </a:pPr>
            <a:r>
              <a:rPr lang="en-US" sz="2900" b="0" i="0" u="none" strike="noStrike" spc="-200">
                <a:solidFill>
                  <a:srgbClr val="26272A"/>
                </a:solidFill>
                <a:latin typeface="Pretendard Medium"/>
              </a:rPr>
              <a:t>04. </a:t>
            </a:r>
            <a:r>
              <a:rPr lang="ko-KR" sz="2900" b="0" i="0" u="none" strike="noStrike" spc="-200">
                <a:solidFill>
                  <a:srgbClr val="26272A"/>
                </a:solidFill>
                <a:ea typeface="Pretendard Medium"/>
              </a:rPr>
              <a:t>프로젝트</a:t>
            </a:r>
            <a:r>
              <a:rPr lang="en-US" sz="2900" b="0" i="0" u="none" strike="noStrike" spc="-200">
                <a:solidFill>
                  <a:srgbClr val="26272A"/>
                </a:solidFill>
                <a:latin typeface="Pretendard Medium"/>
              </a:rPr>
              <a:t> </a:t>
            </a:r>
            <a:r>
              <a:rPr lang="ko-KR" sz="2900" b="0" i="0" u="none" strike="noStrike" spc="-200">
                <a:solidFill>
                  <a:srgbClr val="26272A"/>
                </a:solidFill>
                <a:ea typeface="Pretendard Medium"/>
              </a:rPr>
              <a:t>계획</a:t>
            </a:r>
            <a:r>
              <a:rPr lang="en-US" sz="2900" b="0" i="0" u="none" strike="noStrike" spc="-200">
                <a:solidFill>
                  <a:srgbClr val="26272A"/>
                </a:solidFill>
                <a:latin typeface="Pretendard Medium"/>
              </a:rPr>
              <a:t> </a:t>
            </a:r>
            <a:r>
              <a:rPr lang="ko-KR" sz="2900" b="0" i="0" u="none" strike="noStrike" spc="-200">
                <a:solidFill>
                  <a:srgbClr val="26272A"/>
                </a:solidFill>
                <a:ea typeface="Pretendard Medium"/>
              </a:rPr>
              <a:t>대비</a:t>
            </a:r>
            <a:r>
              <a:rPr lang="en-US" sz="2900" b="0" i="0" u="none" strike="noStrike" spc="-200">
                <a:solidFill>
                  <a:srgbClr val="26272A"/>
                </a:solidFill>
                <a:latin typeface="Pretendard Medium"/>
              </a:rPr>
              <a:t> </a:t>
            </a:r>
            <a:r>
              <a:rPr lang="ko-KR" sz="2900" b="0" i="0" u="none" strike="noStrike" spc="-200">
                <a:solidFill>
                  <a:srgbClr val="26272A"/>
                </a:solidFill>
                <a:ea typeface="Pretendard Medium"/>
              </a:rPr>
              <a:t>실현</a:t>
            </a:r>
            <a:r>
              <a:rPr lang="en-US" sz="2900" b="0" i="0" u="none" strike="noStrike" spc="-200">
                <a:solidFill>
                  <a:srgbClr val="26272A"/>
                </a:solidFill>
                <a:latin typeface="Pretendard Medium"/>
              </a:rPr>
              <a:t> </a:t>
            </a:r>
            <a:r>
              <a:rPr lang="ko-KR" sz="2900" b="0" i="0" u="none" strike="noStrike" spc="-200">
                <a:solidFill>
                  <a:srgbClr val="26272A"/>
                </a:solidFill>
                <a:ea typeface="Pretendard Medium"/>
              </a:rPr>
              <a:t>성과</a:t>
            </a:r>
          </a:p>
          <a:p>
            <a:pPr lvl="0" algn="l">
              <a:lnSpc>
                <a:spcPct val="190899"/>
              </a:lnSpc>
            </a:pPr>
            <a:endParaRPr lang="ko-KR" sz="2900" b="0" i="0" u="none" strike="noStrike" spc="-200">
              <a:solidFill>
                <a:srgbClr val="26272A"/>
              </a:solidFill>
              <a:ea typeface="Pretendard Medium"/>
            </a:endParaRPr>
          </a:p>
          <a:p>
            <a:pPr lvl="0" algn="l">
              <a:lnSpc>
                <a:spcPct val="190899"/>
              </a:lnSpc>
            </a:pPr>
            <a:endParaRPr lang="ko-KR" sz="2900" b="0" i="0" u="none" strike="noStrike" spc="-200">
              <a:solidFill>
                <a:srgbClr val="26272A"/>
              </a:solidFill>
              <a:ea typeface="Pretendard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0" y="3162300"/>
            <a:ext cx="1346200" cy="495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5500"/>
            <a:ext cx="182880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1200" y="419100"/>
            <a:ext cx="6007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500" b="1" i="0" u="none" strike="noStrike" spc="-200">
                <a:solidFill>
                  <a:srgbClr val="26272A"/>
                </a:solidFill>
                <a:latin typeface="맑은 고딕" panose="020B0503020000020004" pitchFamily="50" charset="-127"/>
              </a:rPr>
              <a:t>1. </a:t>
            </a:r>
            <a:r>
              <a:rPr lang="ko-KR" sz="3500" b="1" i="0" u="none" strike="noStrike" spc="-200">
                <a:solidFill>
                  <a:srgbClr val="26272A"/>
                </a:solidFill>
                <a:ea typeface="맑은 고딕" panose="020B0503020000020004" pitchFamily="50" charset="-127"/>
              </a:rPr>
              <a:t>작품</a:t>
            </a:r>
            <a:r>
              <a:rPr lang="en-US" sz="3500" b="1" i="0" u="none" strike="noStrike" spc="-200">
                <a:solidFill>
                  <a:srgbClr val="26272A"/>
                </a:solidFill>
                <a:latin typeface="맑은 고딕" panose="020B0503020000020004" pitchFamily="50" charset="-127"/>
              </a:rPr>
              <a:t> </a:t>
            </a:r>
            <a:r>
              <a:rPr lang="ko-KR" sz="3500" b="1" i="0" u="none" strike="noStrike" spc="-200">
                <a:solidFill>
                  <a:srgbClr val="26272A"/>
                </a:solidFill>
                <a:ea typeface="맑은 고딕" panose="020B0503020000020004" pitchFamily="50" charset="-127"/>
              </a:rPr>
              <a:t>개요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562100"/>
            <a:ext cx="1346200" cy="495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87400" y="3695700"/>
            <a:ext cx="16903700" cy="193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'</a:t>
            </a:r>
            <a:r>
              <a:rPr lang="ko-KR" sz="3300" b="1" i="0" u="none" strike="noStrike">
                <a:solidFill>
                  <a:srgbClr val="000000"/>
                </a:solidFill>
                <a:ea typeface="Pretendard Medium"/>
              </a:rPr>
              <a:t>러닝</a:t>
            </a:r>
            <a:r>
              <a:rPr lang="en-US" sz="3300" b="1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1" i="0" u="none" strike="noStrike">
                <a:solidFill>
                  <a:srgbClr val="000000"/>
                </a:solidFill>
                <a:ea typeface="Pretendard Medium"/>
              </a:rPr>
              <a:t>메이트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'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는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장거리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달리기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연습을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돕기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위해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개발된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로봇입니다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사용자의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페이스를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일정하게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유지하고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점진적으로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속도를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올리도록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지원합니다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전용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어플을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주행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속도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거리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기록을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저장하고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목표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주행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거리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속도를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설정하여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로봇에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신호를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보낼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있습니다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로봇은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사용자의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앞에서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주행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경로를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따라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이동하며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사용자는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이를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따라가면서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자신의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페이스를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조절할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있습니다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이를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달리기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기록을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개선할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Medium"/>
              </a:rPr>
              <a:t>있습니다</a:t>
            </a:r>
            <a:r>
              <a:rPr lang="en-US" sz="3300" b="0" i="0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5500"/>
            <a:ext cx="182880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1200" y="495300"/>
            <a:ext cx="64262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en-US" sz="3500" b="1" i="0" u="none" strike="noStrike" spc="-200">
                <a:solidFill>
                  <a:srgbClr val="26272A"/>
                </a:solidFill>
                <a:latin typeface="맑은 고딕" panose="020B0503020000020004" pitchFamily="50" charset="-127"/>
              </a:rPr>
              <a:t>2. </a:t>
            </a:r>
            <a:r>
              <a:rPr lang="ko-KR" sz="3500" b="1" i="0" u="none" strike="noStrike" spc="-200">
                <a:solidFill>
                  <a:srgbClr val="26272A"/>
                </a:solidFill>
                <a:ea typeface="맑은 고딕" panose="020B0503020000020004" pitchFamily="50" charset="-127"/>
              </a:rPr>
              <a:t>주제</a:t>
            </a:r>
            <a:r>
              <a:rPr lang="en-US" sz="3500" b="1" i="0" u="none" strike="noStrike" spc="-200">
                <a:solidFill>
                  <a:srgbClr val="26272A"/>
                </a:solidFill>
                <a:latin typeface="맑은 고딕" panose="020B0503020000020004" pitchFamily="50" charset="-127"/>
              </a:rPr>
              <a:t> </a:t>
            </a:r>
            <a:r>
              <a:rPr lang="ko-KR" sz="3500" b="1" i="0" u="none" strike="noStrike" spc="-200">
                <a:solidFill>
                  <a:srgbClr val="26272A"/>
                </a:solidFill>
                <a:ea typeface="맑은 고딕" panose="020B0503020000020004" pitchFamily="50" charset="-127"/>
              </a:rPr>
              <a:t>선정</a:t>
            </a:r>
            <a:r>
              <a:rPr lang="en-US" sz="3500" b="1" i="0" u="none" strike="noStrike" spc="-200">
                <a:solidFill>
                  <a:srgbClr val="26272A"/>
                </a:solidFill>
                <a:latin typeface="맑은 고딕" panose="020B0503020000020004" pitchFamily="50" charset="-127"/>
              </a:rPr>
              <a:t> </a:t>
            </a:r>
            <a:r>
              <a:rPr lang="ko-KR" sz="3500" b="1" i="0" u="none" strike="noStrike" spc="-200">
                <a:solidFill>
                  <a:srgbClr val="26272A"/>
                </a:solidFill>
                <a:ea typeface="맑은 고딕" panose="020B0503020000020004" pitchFamily="50" charset="-127"/>
              </a:rPr>
              <a:t>동기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562100"/>
            <a:ext cx="1346200" cy="49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3162300"/>
            <a:ext cx="2603500" cy="1676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3162300"/>
            <a:ext cx="2603500" cy="1676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100" y="3162300"/>
            <a:ext cx="2603500" cy="1676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60000">
            <a:off x="5270500" y="3987800"/>
            <a:ext cx="7366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7900" y="4000500"/>
            <a:ext cx="7366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300" y="7734300"/>
            <a:ext cx="2603500" cy="1676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0" y="7734300"/>
            <a:ext cx="2603500" cy="1676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400" y="7734300"/>
            <a:ext cx="2603500" cy="1676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60000">
            <a:off x="6908800" y="8572500"/>
            <a:ext cx="7366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6200" y="8572500"/>
            <a:ext cx="7366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6999" y="5638800"/>
            <a:ext cx="12615111" cy="6985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058150" y="2424029"/>
            <a:ext cx="2190750" cy="5223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35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문제</a:t>
            </a:r>
            <a:r>
              <a:rPr lang="en-US" sz="3500" b="1" i="0" u="none" strike="noStrike" spc="-100">
                <a:solidFill>
                  <a:srgbClr val="26272A"/>
                </a:solidFill>
                <a:latin typeface="맑은 고딕" panose="020B0503020000020004" pitchFamily="50" charset="-127"/>
              </a:rPr>
              <a:t> </a:t>
            </a:r>
            <a:r>
              <a:rPr lang="ko-KR" sz="35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정의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83904" y="6845300"/>
            <a:ext cx="27813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sz="35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해결책의</a:t>
            </a:r>
            <a:r>
              <a:rPr lang="en-US" sz="3500" b="1" i="0" u="none" strike="noStrike" spc="-100">
                <a:solidFill>
                  <a:srgbClr val="26272A"/>
                </a:solidFill>
                <a:latin typeface="맑은 고딕" panose="020B0503020000020004" pitchFamily="50" charset="-127"/>
              </a:rPr>
              <a:t> </a:t>
            </a:r>
            <a:r>
              <a:rPr lang="ko-KR" sz="35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가치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959100" y="3810000"/>
            <a:ext cx="2095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0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인간의</a:t>
            </a:r>
            <a:r>
              <a:rPr lang="en-US" sz="2000" b="1" i="0" u="none" strike="noStrike" spc="-100">
                <a:solidFill>
                  <a:srgbClr val="26272A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한계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61100" y="3810000"/>
            <a:ext cx="2095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0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개인화의</a:t>
            </a:r>
            <a:r>
              <a:rPr lang="en-US" sz="2000" b="1" i="0" u="none" strike="noStrike" spc="-100">
                <a:solidFill>
                  <a:srgbClr val="26272A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한계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88500" y="3810000"/>
            <a:ext cx="2095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0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고용</a:t>
            </a:r>
            <a:r>
              <a:rPr lang="en-US" sz="2000" b="1" i="0" u="none" strike="noStrike" spc="-100">
                <a:solidFill>
                  <a:srgbClr val="26272A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문제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59300" y="8394700"/>
            <a:ext cx="2095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0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인간의</a:t>
            </a:r>
            <a:r>
              <a:rPr lang="en-US" sz="2000" b="1" i="0" u="none" strike="noStrike" spc="-100">
                <a:solidFill>
                  <a:srgbClr val="26272A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한계</a:t>
            </a:r>
            <a:r>
              <a:rPr lang="en-US" sz="2000" b="1" i="0" u="none" strike="noStrike" spc="-100">
                <a:solidFill>
                  <a:srgbClr val="26272A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극복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899400" y="8394700"/>
            <a:ext cx="2095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0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개인화된</a:t>
            </a:r>
            <a:r>
              <a:rPr lang="en-US" sz="2000" b="1" i="0" u="none" strike="noStrike" spc="-100">
                <a:solidFill>
                  <a:srgbClr val="26272A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트레이닝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26800" y="8280400"/>
            <a:ext cx="2095500" cy="647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0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비용</a:t>
            </a:r>
            <a:r>
              <a:rPr lang="en-US" sz="2000" b="1" i="0" u="none" strike="noStrike" spc="-100">
                <a:solidFill>
                  <a:srgbClr val="26272A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절약</a:t>
            </a:r>
          </a:p>
          <a:p>
            <a:pPr lvl="0" algn="ctr">
              <a:lnSpc>
                <a:spcPct val="98770"/>
              </a:lnSpc>
            </a:pPr>
            <a:r>
              <a:rPr lang="ko-KR" sz="20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시간적</a:t>
            </a:r>
            <a:r>
              <a:rPr lang="en-US" sz="2000" b="1" i="0" u="none" strike="noStrike" spc="-100">
                <a:solidFill>
                  <a:srgbClr val="26272A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제약</a:t>
            </a:r>
            <a:r>
              <a:rPr lang="en-US" sz="2000" b="1" i="0" u="none" strike="noStrike" spc="-100">
                <a:solidFill>
                  <a:srgbClr val="26272A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감소</a:t>
            </a:r>
            <a:r>
              <a:rPr lang="en-US" sz="2000" b="1" i="0" u="none" strike="noStrike" spc="-100">
                <a:solidFill>
                  <a:srgbClr val="26272A"/>
                </a:solidFill>
                <a:latin typeface="맑은 고딕" panose="020B0503020000020004" pitchFamily="50" charset="-127"/>
              </a:rPr>
              <a:t>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612104" y="5839995"/>
            <a:ext cx="87249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20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페이스메이커의</a:t>
            </a:r>
            <a:r>
              <a:rPr lang="en-US" sz="2000" b="1" i="0" u="none" strike="noStrike" spc="-100">
                <a:solidFill>
                  <a:srgbClr val="26272A"/>
                </a:solidFill>
                <a:latin typeface="맑은 고딕" panose="020B0503020000020004" pitchFamily="50" charset="-127"/>
              </a:rPr>
              <a:t> </a:t>
            </a:r>
            <a:r>
              <a:rPr lang="ko-KR" sz="20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로봇화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25540897-4AB0-AB50-15E0-8D5635431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8611" y="3159163"/>
            <a:ext cx="2603500" cy="1676400"/>
          </a:xfrm>
          <a:prstGeom prst="rect">
            <a:avLst/>
          </a:prstGeom>
        </p:spPr>
      </p:pic>
      <p:pic>
        <p:nvPicPr>
          <p:cNvPr id="28" name="Picture 9">
            <a:extLst>
              <a:ext uri="{FF2B5EF4-FFF2-40B4-BE49-F238E27FC236}">
                <a16:creationId xmlns:a16="http://schemas.microsoft.com/office/drawing/2014/main" id="{4B9BCEE8-4E51-B919-13CB-881965928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2011" y="3997363"/>
            <a:ext cx="736600" cy="38100"/>
          </a:xfrm>
          <a:prstGeom prst="rect">
            <a:avLst/>
          </a:prstGeom>
        </p:spPr>
      </p:pic>
      <p:sp>
        <p:nvSpPr>
          <p:cNvPr id="29" name="TextBox 21">
            <a:extLst>
              <a:ext uri="{FF2B5EF4-FFF2-40B4-BE49-F238E27FC236}">
                <a16:creationId xmlns:a16="http://schemas.microsoft.com/office/drawing/2014/main" id="{752E8128-13C4-30DA-6E8E-FBD26EEA1F69}"/>
              </a:ext>
            </a:extLst>
          </p:cNvPr>
          <p:cNvSpPr txBox="1"/>
          <p:nvPr/>
        </p:nvSpPr>
        <p:spPr>
          <a:xfrm>
            <a:off x="12932611" y="3806863"/>
            <a:ext cx="2095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2000" b="1" spc="-100">
                <a:solidFill>
                  <a:srgbClr val="26272A"/>
                </a:solidFill>
                <a:ea typeface="맑은 고딕" panose="020B0503020000020004" pitchFamily="50" charset="-127"/>
              </a:rPr>
              <a:t>상업화되지 않은 </a:t>
            </a:r>
            <a:endParaRPr lang="en-US" altLang="ko-KR" sz="2000" b="1" spc="-100">
              <a:solidFill>
                <a:srgbClr val="26272A"/>
              </a:solidFill>
              <a:ea typeface="맑은 고딕" panose="020B0503020000020004" pitchFamily="50" charset="-127"/>
            </a:endParaRPr>
          </a:p>
          <a:p>
            <a:pPr lvl="0" algn="ctr">
              <a:lnSpc>
                <a:spcPct val="98770"/>
              </a:lnSpc>
            </a:pPr>
            <a:r>
              <a:rPr lang="ko-KR" altLang="en-US" sz="2000" b="1" i="0" u="none" strike="noStrike" spc="-100">
                <a:solidFill>
                  <a:srgbClr val="26272A"/>
                </a:solidFill>
                <a:ea typeface="맑은 고딕" panose="020B0503020000020004" pitchFamily="50" charset="-127"/>
              </a:rPr>
              <a:t>러닝메이트</a:t>
            </a:r>
            <a:endParaRPr lang="ko-KR" sz="2000" b="1" i="0" u="none" strike="noStrike" spc="-100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2" y="2146300"/>
            <a:ext cx="182880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1200" y="495300"/>
            <a:ext cx="6273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/>
            <a:r>
              <a:rPr lang="ko-KR" altLang="en-US" sz="3500" b="1" i="0" u="none" strike="noStrike">
                <a:solidFill>
                  <a:srgbClr val="26272A"/>
                </a:solidFill>
                <a:latin typeface="+mn-ea"/>
              </a:rPr>
              <a:t>이동 기능</a:t>
            </a:r>
            <a:endParaRPr lang="en-US" altLang="ko-KR" sz="3500" b="1" i="0" u="none" strike="noStrike">
              <a:solidFill>
                <a:srgbClr val="26272A"/>
              </a:solidFill>
              <a:latin typeface="+mn-ea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562100"/>
            <a:ext cx="1346200" cy="495300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5D2DA678-2FBA-92EE-0199-A55252EAD47A}"/>
              </a:ext>
            </a:extLst>
          </p:cNvPr>
          <p:cNvSpPr txBox="1"/>
          <p:nvPr/>
        </p:nvSpPr>
        <p:spPr>
          <a:xfrm>
            <a:off x="2490538" y="3351044"/>
            <a:ext cx="3098800" cy="65744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8770"/>
              </a:lnSpc>
            </a:pPr>
            <a:endParaRPr lang="ko-KR" altLang="ko-KR" sz="4000" b="0" i="0" u="none" strike="noStrike">
              <a:solidFill>
                <a:srgbClr val="26272A"/>
              </a:solidFill>
              <a:ea typeface="맑은 고딕" panose="020B0503020000020004" pitchFamily="50" charset="-127"/>
            </a:endParaRPr>
          </a:p>
          <a:p>
            <a:pPr lvl="0">
              <a:lnSpc>
                <a:spcPct val="98770"/>
              </a:lnSpc>
            </a:pPr>
            <a:endParaRPr lang="ko-KR" sz="4000" b="0" i="0" u="none" strike="noStrike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pic>
        <p:nvPicPr>
          <p:cNvPr id="1030" name="Picture 6" descr="Brushed DC Motor / 130-Size / 6V / 11.5KRPM / 800mA Stall - Maker Store PTY  LTD">
            <a:extLst>
              <a:ext uri="{FF2B5EF4-FFF2-40B4-BE49-F238E27FC236}">
                <a16:creationId xmlns:a16="http://schemas.microsoft.com/office/drawing/2014/main" id="{BAB789ED-FF56-4248-8BC7-2024777CF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741" y="3572177"/>
            <a:ext cx="3828968" cy="549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610A6598-7BB8-124F-C7DE-988FF564EAD6}"/>
              </a:ext>
            </a:extLst>
          </p:cNvPr>
          <p:cNvSpPr txBox="1"/>
          <p:nvPr/>
        </p:nvSpPr>
        <p:spPr>
          <a:xfrm>
            <a:off x="2454443" y="8372777"/>
            <a:ext cx="7899400" cy="119084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50000"/>
              </a:lnSpc>
            </a:pPr>
            <a:r>
              <a:rPr lang="ko-KR" altLang="en-US" sz="3000" b="1">
                <a:solidFill>
                  <a:srgbClr val="26272A"/>
                </a:solidFill>
                <a:ea typeface="맑은 고딕" panose="020B0503020000020004" pitchFamily="50" charset="-127"/>
              </a:rPr>
              <a:t>변경 후</a:t>
            </a:r>
            <a:endParaRPr lang="en-US" altLang="ko-KR" sz="3000" b="1">
              <a:solidFill>
                <a:srgbClr val="26272A"/>
              </a:solidFill>
              <a:ea typeface="맑은 고딕" panose="020B0503020000020004" pitchFamily="50" charset="-127"/>
            </a:endParaRPr>
          </a:p>
          <a:p>
            <a:pPr lvl="0" algn="just">
              <a:lnSpc>
                <a:spcPct val="150000"/>
              </a:lnSpc>
            </a:pPr>
            <a:r>
              <a:rPr lang="en-US" altLang="ko-KR" sz="3000" b="1">
                <a:solidFill>
                  <a:srgbClr val="26272A"/>
                </a:solidFill>
                <a:ea typeface="맑은 고딕" panose="020B0503020000020004" pitchFamily="50" charset="-127"/>
              </a:rPr>
              <a:t>- 130DC motor</a:t>
            </a:r>
            <a:r>
              <a:rPr lang="ko-KR" altLang="en-US" sz="3000" b="1">
                <a:solidFill>
                  <a:srgbClr val="26272A"/>
                </a:solidFill>
                <a:ea typeface="맑은 고딕" panose="020B0503020000020004" pitchFamily="50" charset="-127"/>
              </a:rPr>
              <a:t>를 이용하여 시속 </a:t>
            </a:r>
            <a:r>
              <a:rPr lang="en-US" altLang="ko-KR" sz="3000" b="1">
                <a:solidFill>
                  <a:srgbClr val="26272A"/>
                </a:solidFill>
                <a:ea typeface="맑은 고딕" panose="020B0503020000020004" pitchFamily="50" charset="-127"/>
              </a:rPr>
              <a:t>8km</a:t>
            </a:r>
            <a:r>
              <a:rPr lang="ko-KR" altLang="en-US" sz="3000" b="1">
                <a:solidFill>
                  <a:srgbClr val="26272A"/>
                </a:solidFill>
                <a:ea typeface="맑은 고딕" panose="020B0503020000020004" pitchFamily="50" charset="-127"/>
              </a:rPr>
              <a:t> 유지</a:t>
            </a:r>
            <a:endParaRPr lang="en-US" altLang="ko-KR" sz="3000" b="1">
              <a:solidFill>
                <a:srgbClr val="26272A"/>
              </a:solidFill>
              <a:ea typeface="맑은 고딕" panose="020B0503020000020004" pitchFamily="50" charset="-127"/>
            </a:endParaRPr>
          </a:p>
          <a:p>
            <a:pPr lvl="0" algn="just">
              <a:lnSpc>
                <a:spcPct val="98770"/>
              </a:lnSpc>
            </a:pPr>
            <a:r>
              <a:rPr lang="ko-KR" altLang="en-US" sz="3000" b="1">
                <a:solidFill>
                  <a:srgbClr val="26272A"/>
                </a:solidFill>
                <a:ea typeface="맑은 고딕" panose="020B0503020000020004" pitchFamily="50" charset="-127"/>
              </a:rPr>
              <a:t>앞바퀴를 서보모터와 연결하여 방향 제어</a:t>
            </a:r>
            <a:endParaRPr lang="en-US" altLang="ko-KR" sz="3000" b="1">
              <a:solidFill>
                <a:srgbClr val="26272A"/>
              </a:solidFill>
              <a:ea typeface="맑은 고딕" panose="020B0503020000020004" pitchFamily="50" charset="-127"/>
            </a:endParaRPr>
          </a:p>
          <a:p>
            <a:pPr lvl="0" algn="just">
              <a:lnSpc>
                <a:spcPct val="98770"/>
              </a:lnSpc>
            </a:pPr>
            <a:endParaRPr lang="en-US" altLang="ko-KR" sz="3000">
              <a:solidFill>
                <a:srgbClr val="26272A"/>
              </a:solidFill>
              <a:ea typeface="맑은 고딕" panose="020B0503020000020004" pitchFamily="50" charset="-127"/>
            </a:endParaRPr>
          </a:p>
          <a:p>
            <a:pPr lvl="0" algn="just">
              <a:lnSpc>
                <a:spcPct val="98770"/>
              </a:lnSpc>
            </a:pPr>
            <a:endParaRPr lang="ko-KR" altLang="ko-KR" sz="3000" b="0" i="0" u="none" strike="noStrike">
              <a:solidFill>
                <a:srgbClr val="26272A"/>
              </a:solidFill>
              <a:ea typeface="맑은 고딕" panose="020B0503020000020004" pitchFamily="50" charset="-127"/>
            </a:endParaRPr>
          </a:p>
          <a:p>
            <a:pPr lvl="0" algn="just">
              <a:lnSpc>
                <a:spcPct val="98770"/>
              </a:lnSpc>
            </a:pPr>
            <a:endParaRPr lang="ko-KR" sz="3000" b="0" i="0" u="none" strike="noStrike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DE7B0-422D-B798-F9C1-EF8894DF6AFB}"/>
              </a:ext>
            </a:extLst>
          </p:cNvPr>
          <p:cNvSpPr txBox="1"/>
          <p:nvPr/>
        </p:nvSpPr>
        <p:spPr>
          <a:xfrm>
            <a:off x="2362200" y="3086100"/>
            <a:ext cx="79916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3000" b="1" i="0" u="none" strike="noStrike">
                <a:solidFill>
                  <a:srgbClr val="26272A"/>
                </a:solidFill>
                <a:latin typeface="+mn-ea"/>
              </a:rPr>
              <a:t>변경 전</a:t>
            </a:r>
            <a:endParaRPr lang="en-US" altLang="ko-KR" sz="3000" b="1" i="0" u="none" strike="noStrike">
              <a:solidFill>
                <a:srgbClr val="26272A"/>
              </a:solidFill>
              <a:latin typeface="+mn-ea"/>
            </a:endParaRPr>
          </a:p>
          <a:p>
            <a:pPr algn="just"/>
            <a:r>
              <a:rPr lang="en-US" altLang="ko-KR" sz="3000"/>
              <a:t>- DC </a:t>
            </a:r>
            <a:r>
              <a:rPr lang="ko-KR" altLang="en-US" sz="3000"/>
              <a:t>모터와 모터 드라이버를 사용하여 로봇의 이동을 제어하고 라즈베리파이의 </a:t>
            </a:r>
            <a:r>
              <a:rPr lang="en-US" altLang="ko-KR" sz="3000"/>
              <a:t>GPIO </a:t>
            </a:r>
            <a:r>
              <a:rPr lang="ko-KR" altLang="en-US" sz="3000"/>
              <a:t>핀을 통해 제어 신호를 받음</a:t>
            </a:r>
            <a:endParaRPr lang="en-US" altLang="ko-KR" sz="3000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49231D33-EC69-FB8A-3F6D-C4F0E4C8450B}"/>
              </a:ext>
            </a:extLst>
          </p:cNvPr>
          <p:cNvSpPr/>
          <p:nvPr/>
        </p:nvSpPr>
        <p:spPr>
          <a:xfrm>
            <a:off x="5515143" y="5550019"/>
            <a:ext cx="838200" cy="1882978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726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2" y="2146300"/>
            <a:ext cx="182880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1200" y="495300"/>
            <a:ext cx="6273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altLang="en-US" sz="3500" b="1" i="0" u="none" strike="noStrike" spc="-200">
                <a:solidFill>
                  <a:srgbClr val="26272A"/>
                </a:solidFill>
                <a:latin typeface="맑은 고딕" panose="020B0503020000020004" pitchFamily="50" charset="-127"/>
              </a:rPr>
              <a:t>장애물 감지 및 정지</a:t>
            </a:r>
            <a:endParaRPr lang="ko-KR" sz="3500" b="1" i="0" u="none" strike="noStrike" spc="-200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562100"/>
            <a:ext cx="1346200" cy="495300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5D2DA678-2FBA-92EE-0199-A55252EAD47A}"/>
              </a:ext>
            </a:extLst>
          </p:cNvPr>
          <p:cNvSpPr txBox="1"/>
          <p:nvPr/>
        </p:nvSpPr>
        <p:spPr>
          <a:xfrm>
            <a:off x="2294864" y="4076700"/>
            <a:ext cx="8294605" cy="8619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/>
            <a:r>
              <a:rPr lang="ko-KR" altLang="en-US" sz="3000" b="1" i="0" u="none" strike="noStrike">
                <a:solidFill>
                  <a:srgbClr val="26272A"/>
                </a:solidFill>
                <a:ea typeface="맑은 고딕" panose="020B0503020000020004" pitchFamily="50" charset="-127"/>
              </a:rPr>
              <a:t>변경 전</a:t>
            </a:r>
            <a:endParaRPr lang="en-US" altLang="ko-KR" sz="3000" b="1" i="0" u="none" strike="noStrike">
              <a:solidFill>
                <a:srgbClr val="26272A"/>
              </a:solidFill>
              <a:ea typeface="맑은 고딕" panose="020B0503020000020004" pitchFamily="50" charset="-127"/>
            </a:endParaRPr>
          </a:p>
          <a:p>
            <a:pPr algn="just"/>
            <a:r>
              <a:rPr lang="en-US" altLang="ko-KR" sz="3000"/>
              <a:t>- </a:t>
            </a:r>
            <a:r>
              <a:rPr lang="ko-KR" altLang="en-US" sz="3000"/>
              <a:t>초음파 센서를 이용하여 장애물과의 거리를 측정하여 장애물을 감지하여 회피</a:t>
            </a:r>
            <a:endParaRPr lang="en-US" altLang="ko-KR" sz="3000"/>
          </a:p>
          <a:p>
            <a:pPr algn="just"/>
            <a:r>
              <a:rPr lang="en-US" altLang="ko-KR" sz="3000"/>
              <a:t>- YOLO </a:t>
            </a:r>
            <a:r>
              <a:rPr lang="ko-KR" altLang="en-US" sz="3000"/>
              <a:t>알고리즘을 이용해 객체를 탐지</a:t>
            </a:r>
            <a:endParaRPr lang="en-US" altLang="ko-KR" sz="3000"/>
          </a:p>
          <a:p>
            <a:pPr lvl="0" algn="just">
              <a:lnSpc>
                <a:spcPct val="98770"/>
              </a:lnSpc>
            </a:pPr>
            <a:endParaRPr lang="ko-KR" altLang="ko-KR" sz="3000" b="1" i="0" u="none" strike="noStrike">
              <a:solidFill>
                <a:srgbClr val="26272A"/>
              </a:solidFill>
              <a:ea typeface="맑은 고딕" panose="020B0503020000020004" pitchFamily="50" charset="-127"/>
            </a:endParaRPr>
          </a:p>
          <a:p>
            <a:pPr lvl="0" algn="just">
              <a:lnSpc>
                <a:spcPct val="98770"/>
              </a:lnSpc>
            </a:pPr>
            <a:endParaRPr lang="ko-KR" sz="3000" b="1" i="0" u="none" strike="noStrike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8082FE3-2B5C-E312-846D-980868AC3A03}"/>
              </a:ext>
            </a:extLst>
          </p:cNvPr>
          <p:cNvSpPr txBox="1"/>
          <p:nvPr/>
        </p:nvSpPr>
        <p:spPr>
          <a:xfrm>
            <a:off x="12242465" y="2541687"/>
            <a:ext cx="3866829" cy="8619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endParaRPr lang="ko-KR" sz="3500" b="0" i="0" u="none" strike="noStrike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pic>
        <p:nvPicPr>
          <p:cNvPr id="6" name="Picture 2" descr="그루브 초음파 센서 Grove - Ultrasonic Ranger [101020010] : Grove시리즈 &gt; Seeedstudio &gt;  BRAND SHOP &gt; MCU보드/제어모듈">
            <a:extLst>
              <a:ext uri="{FF2B5EF4-FFF2-40B4-BE49-F238E27FC236}">
                <a16:creationId xmlns:a16="http://schemas.microsoft.com/office/drawing/2014/main" id="{CE48039D-B33F-981E-A7B4-24C032643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505" y="3428461"/>
            <a:ext cx="4114800" cy="560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62B509CA-396C-81F7-CE1A-A90A97E99CE3}"/>
              </a:ext>
            </a:extLst>
          </p:cNvPr>
          <p:cNvSpPr txBox="1"/>
          <p:nvPr/>
        </p:nvSpPr>
        <p:spPr>
          <a:xfrm>
            <a:off x="9914864" y="2995770"/>
            <a:ext cx="6248400" cy="153497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8770"/>
              </a:lnSpc>
            </a:pPr>
            <a:endParaRPr lang="ko-KR" sz="4000" b="0" i="0" u="none" strike="noStrike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02A346C8-B110-2C64-0871-36B57B32FD1C}"/>
              </a:ext>
            </a:extLst>
          </p:cNvPr>
          <p:cNvSpPr/>
          <p:nvPr/>
        </p:nvSpPr>
        <p:spPr>
          <a:xfrm>
            <a:off x="5431764" y="5414019"/>
            <a:ext cx="838200" cy="1882978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0569E-ADAA-FAA4-BC79-99E0DF2C0E4B}"/>
              </a:ext>
            </a:extLst>
          </p:cNvPr>
          <p:cNvSpPr txBox="1"/>
          <p:nvPr/>
        </p:nvSpPr>
        <p:spPr>
          <a:xfrm>
            <a:off x="2121568" y="7772403"/>
            <a:ext cx="86060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ko-KR" altLang="en-US" sz="3000" b="1">
                <a:solidFill>
                  <a:srgbClr val="26272A"/>
                </a:solidFill>
                <a:ea typeface="맑은 고딕" panose="020B0503020000020004" pitchFamily="50" charset="-127"/>
              </a:rPr>
              <a:t>변경 후</a:t>
            </a:r>
            <a:endParaRPr lang="en-US" altLang="ko-KR" sz="3000" b="1">
              <a:solidFill>
                <a:srgbClr val="26272A"/>
              </a:solidFill>
              <a:ea typeface="맑은 고딕" panose="020B0503020000020004" pitchFamily="50" charset="-127"/>
            </a:endParaRPr>
          </a:p>
          <a:p>
            <a:pPr lvl="0" algn="just"/>
            <a:r>
              <a:rPr lang="en-US" altLang="ko-KR" sz="3000" b="1">
                <a:solidFill>
                  <a:srgbClr val="26272A"/>
                </a:solidFill>
                <a:ea typeface="맑은 고딕" panose="020B0503020000020004" pitchFamily="50" charset="-127"/>
              </a:rPr>
              <a:t>3</a:t>
            </a:r>
            <a:r>
              <a:rPr lang="ko-KR" altLang="en-US" sz="3000" b="1">
                <a:solidFill>
                  <a:srgbClr val="26272A"/>
                </a:solidFill>
                <a:ea typeface="맑은 고딕" panose="020B0503020000020004" pitchFamily="50" charset="-127"/>
              </a:rPr>
              <a:t>개의 초음파 센서를 이용하여 전방의 장애물 감지</a:t>
            </a:r>
            <a:endParaRPr lang="en-US" altLang="ko-KR" sz="3000" b="1">
              <a:solidFill>
                <a:srgbClr val="26272A"/>
              </a:solidFill>
              <a:ea typeface="맑은 고딕" panose="020B0503020000020004" pitchFamily="50" charset="-127"/>
            </a:endParaRPr>
          </a:p>
          <a:p>
            <a:pPr lvl="0" algn="just"/>
            <a:r>
              <a:rPr lang="ko-KR" altLang="en-US" sz="3000" b="1">
                <a:solidFill>
                  <a:srgbClr val="26272A"/>
                </a:solidFill>
                <a:ea typeface="맑은 고딕" panose="020B0503020000020004" pitchFamily="50" charset="-127"/>
              </a:rPr>
              <a:t>장애물이 감지되면 로봇이 서서히 속도를 줄인다</a:t>
            </a:r>
            <a:r>
              <a:rPr lang="en-US" altLang="ko-KR" sz="3000" b="1">
                <a:solidFill>
                  <a:srgbClr val="26272A"/>
                </a:solidFill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6847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2" y="2146300"/>
            <a:ext cx="182880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1200" y="495300"/>
            <a:ext cx="6273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altLang="en-US" sz="3000" b="1" i="0" u="none" strike="noStrike" spc="-200">
                <a:solidFill>
                  <a:srgbClr val="26272A"/>
                </a:solidFill>
                <a:latin typeface="맑은 고딕" panose="020B0503020000020004" pitchFamily="50" charset="-127"/>
              </a:rPr>
              <a:t>사용자 인식 및 거리 조절</a:t>
            </a:r>
            <a:endParaRPr lang="ko-KR" sz="3000" b="1" i="0" u="none" strike="noStrike" spc="-200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562100"/>
            <a:ext cx="1346200" cy="495300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5D2DA678-2FBA-92EE-0199-A55252EAD47A}"/>
              </a:ext>
            </a:extLst>
          </p:cNvPr>
          <p:cNvSpPr txBox="1"/>
          <p:nvPr/>
        </p:nvSpPr>
        <p:spPr>
          <a:xfrm>
            <a:off x="2133600" y="3551681"/>
            <a:ext cx="7674812" cy="129136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ko-KR" altLang="en-US" sz="3000" b="1">
                <a:solidFill>
                  <a:srgbClr val="26272A"/>
                </a:solidFill>
                <a:ea typeface="맑은 고딕" panose="020B0503020000020004" pitchFamily="50" charset="-127"/>
              </a:rPr>
              <a:t>변경 전</a:t>
            </a:r>
            <a:endParaRPr lang="en-US" altLang="ko-KR" sz="3000" b="1">
              <a:solidFill>
                <a:srgbClr val="26272A"/>
              </a:solidFill>
              <a:ea typeface="맑은 고딕" panose="020B0503020000020004" pitchFamily="50" charset="-127"/>
            </a:endParaRPr>
          </a:p>
          <a:p>
            <a:pPr lvl="0"/>
            <a:r>
              <a:rPr lang="en-US" altLang="ko-KR" sz="3000"/>
              <a:t>- </a:t>
            </a:r>
            <a:r>
              <a:rPr lang="ko-KR" altLang="en-US" sz="3000"/>
              <a:t>픽시캠을 이용해 사용자의 모습을 인식하고 실시간으로 추적</a:t>
            </a:r>
            <a:endParaRPr lang="en-US" altLang="ko-KR" sz="3000"/>
          </a:p>
          <a:p>
            <a:pPr lvl="0"/>
            <a:r>
              <a:rPr lang="en-US" altLang="ko-KR" sz="3000"/>
              <a:t>- </a:t>
            </a:r>
            <a:r>
              <a:rPr lang="ko-KR" altLang="en-US" sz="3000"/>
              <a:t>사용자의 위치와 움직임에 따라 로봇이 적절하게 반응하여 사용자와의 거리를 조절</a:t>
            </a:r>
            <a:endParaRPr lang="ko-KR" sz="3000" b="0" i="0" u="none" strike="noStrike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8082FE3-2B5C-E312-846D-980868AC3A03}"/>
              </a:ext>
            </a:extLst>
          </p:cNvPr>
          <p:cNvSpPr txBox="1"/>
          <p:nvPr/>
        </p:nvSpPr>
        <p:spPr>
          <a:xfrm>
            <a:off x="12699665" y="2689768"/>
            <a:ext cx="3866829" cy="8619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endParaRPr lang="ko-KR" sz="3500" b="0" i="0" u="none" strike="noStrike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Picture 8" descr="Raspberry Pi] 라즈베리파이 카메라모듈 V2 (RPI 8MP CAMERA BOARD) 개발보드/프로그래머 &gt; 오픈소스H/W &gt;  라즈베리파이 &gt; LCD/Camera (주)엘레파츠 - 엘레파츠">
            <a:extLst>
              <a:ext uri="{FF2B5EF4-FFF2-40B4-BE49-F238E27FC236}">
                <a16:creationId xmlns:a16="http://schemas.microsoft.com/office/drawing/2014/main" id="{96436C4A-D4D3-62DB-DAF5-6BC9731D3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299" y="3551681"/>
            <a:ext cx="3957222" cy="525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CE540-0FE9-A486-0730-66CB3B11F770}"/>
              </a:ext>
            </a:extLst>
          </p:cNvPr>
          <p:cNvSpPr txBox="1"/>
          <p:nvPr/>
        </p:nvSpPr>
        <p:spPr>
          <a:xfrm>
            <a:off x="2061411" y="7852000"/>
            <a:ext cx="7868652" cy="1463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98770"/>
              </a:lnSpc>
            </a:pPr>
            <a:r>
              <a:rPr lang="ko-KR" altLang="en-US" sz="3000" b="1">
                <a:solidFill>
                  <a:srgbClr val="26272A"/>
                </a:solidFill>
                <a:ea typeface="맑은 고딕" panose="020B0503020000020004" pitchFamily="50" charset="-127"/>
              </a:rPr>
              <a:t>변경 후</a:t>
            </a:r>
            <a:endParaRPr lang="en-US" altLang="ko-KR" sz="3000" b="1">
              <a:solidFill>
                <a:srgbClr val="26272A"/>
              </a:solidFill>
              <a:ea typeface="맑은 고딕" panose="020B0503020000020004" pitchFamily="50" charset="-127"/>
            </a:endParaRPr>
          </a:p>
          <a:p>
            <a:pPr lvl="0" algn="just">
              <a:lnSpc>
                <a:spcPct val="98770"/>
              </a:lnSpc>
            </a:pPr>
            <a:r>
              <a:rPr lang="ko-KR" altLang="en-US" sz="3000" b="1">
                <a:solidFill>
                  <a:srgbClr val="26272A"/>
                </a:solidFill>
                <a:ea typeface="맑은 고딕" panose="020B0503020000020004" pitchFamily="50" charset="-127"/>
              </a:rPr>
              <a:t>라즈베리파이 카메라를 이용하여 사용자 인식</a:t>
            </a:r>
            <a:endParaRPr lang="en-US" altLang="ko-KR" sz="3000" b="1">
              <a:solidFill>
                <a:srgbClr val="26272A"/>
              </a:solidFill>
              <a:ea typeface="맑은 고딕" panose="020B0503020000020004" pitchFamily="50" charset="-127"/>
            </a:endParaRPr>
          </a:p>
          <a:p>
            <a:pPr lvl="0" algn="just">
              <a:lnSpc>
                <a:spcPct val="98770"/>
              </a:lnSpc>
            </a:pPr>
            <a:r>
              <a:rPr lang="ko-KR" altLang="en-US" sz="3000" b="1">
                <a:solidFill>
                  <a:srgbClr val="26272A"/>
                </a:solidFill>
                <a:ea typeface="맑은 고딕" panose="020B0503020000020004" pitchFamily="50" charset="-127"/>
              </a:rPr>
              <a:t>로봇과 사용자를 거리 </a:t>
            </a:r>
            <a:r>
              <a:rPr lang="en-US" altLang="ko-KR" sz="3000" b="1">
                <a:solidFill>
                  <a:srgbClr val="26272A"/>
                </a:solidFill>
                <a:ea typeface="맑은 고딕" panose="020B0503020000020004" pitchFamily="50" charset="-127"/>
              </a:rPr>
              <a:t>80cm </a:t>
            </a:r>
            <a:r>
              <a:rPr lang="ko-KR" altLang="en-US" sz="3000" b="1">
                <a:solidFill>
                  <a:srgbClr val="26272A"/>
                </a:solidFill>
                <a:ea typeface="맑은 고딕" panose="020B0503020000020004" pitchFamily="50" charset="-127"/>
              </a:rPr>
              <a:t>간격으로 유지</a:t>
            </a:r>
            <a:endParaRPr lang="en-US" altLang="ko-KR" sz="3000" b="1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024D0D32-A51D-AB47-B496-F5E96C37BAB6}"/>
              </a:ext>
            </a:extLst>
          </p:cNvPr>
          <p:cNvSpPr/>
          <p:nvPr/>
        </p:nvSpPr>
        <p:spPr>
          <a:xfrm>
            <a:off x="5124785" y="5792177"/>
            <a:ext cx="838200" cy="1882978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939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2" y="2146300"/>
            <a:ext cx="182880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1200" y="495300"/>
            <a:ext cx="6273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altLang="en-US" sz="3000" b="1" i="0" u="none" strike="noStrike" spc="-200">
                <a:solidFill>
                  <a:srgbClr val="26272A"/>
                </a:solidFill>
                <a:latin typeface="맑은 고딕" panose="020B0503020000020004" pitchFamily="50" charset="-127"/>
              </a:rPr>
              <a:t>트랙 이동</a:t>
            </a:r>
            <a:endParaRPr lang="ko-KR" sz="3000" b="1" i="0" u="none" strike="noStrike" spc="-200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562100"/>
            <a:ext cx="1346200" cy="495300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5D2DA678-2FBA-92EE-0199-A55252EAD47A}"/>
              </a:ext>
            </a:extLst>
          </p:cNvPr>
          <p:cNvSpPr txBox="1"/>
          <p:nvPr/>
        </p:nvSpPr>
        <p:spPr>
          <a:xfrm>
            <a:off x="1981200" y="2733508"/>
            <a:ext cx="9193127" cy="2409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ko-KR" altLang="en-US" sz="3000" b="1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 전</a:t>
            </a:r>
            <a:endParaRPr lang="en-US" altLang="ko-KR" sz="3000" b="1">
              <a:solidFill>
                <a:srgbClr val="2627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3000">
                <a:latin typeface="맑은 고딕" panose="020B0503020000020004" pitchFamily="50" charset="-127"/>
              </a:rPr>
              <a:t>- Open CV</a:t>
            </a:r>
            <a:r>
              <a:rPr lang="ko-KR" altLang="en-US" sz="3000">
                <a:latin typeface="맑은 고딕" panose="020B0503020000020004" pitchFamily="50" charset="-127"/>
              </a:rPr>
              <a:t>를 활용하여 트랙의 선을 인식해 로봇이 자율주행으로 선을 따라 이동</a:t>
            </a:r>
            <a:endParaRPr lang="ko-KR" sz="3000" b="0" i="0" u="none" strike="noStrike">
              <a:solidFill>
                <a:srgbClr val="2627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8082FE3-2B5C-E312-846D-980868AC3A03}"/>
              </a:ext>
            </a:extLst>
          </p:cNvPr>
          <p:cNvSpPr txBox="1"/>
          <p:nvPr/>
        </p:nvSpPr>
        <p:spPr>
          <a:xfrm>
            <a:off x="12503149" y="2689768"/>
            <a:ext cx="3866829" cy="8619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endParaRPr lang="ko-KR" sz="3500" b="0" i="0" u="none" strike="noStrike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pic>
        <p:nvPicPr>
          <p:cNvPr id="6" name="Picture 4" descr="대표적인 AI 비전 카메라 (픽시캠 vs 허스키렌즈) 비교해보자~!! : 네이버 블로그">
            <a:extLst>
              <a:ext uri="{FF2B5EF4-FFF2-40B4-BE49-F238E27FC236}">
                <a16:creationId xmlns:a16="http://schemas.microsoft.com/office/drawing/2014/main" id="{39953BD0-65A1-ADEC-BA6D-FEDE4AFCE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6173" y="3394437"/>
            <a:ext cx="4369631" cy="579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C7F319-D7DA-31D8-2C39-7A0BDAF8AE3E}"/>
              </a:ext>
            </a:extLst>
          </p:cNvPr>
          <p:cNvSpPr txBox="1"/>
          <p:nvPr/>
        </p:nvSpPr>
        <p:spPr>
          <a:xfrm>
            <a:off x="1905000" y="7679039"/>
            <a:ext cx="92693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ko-KR" altLang="en-US" sz="3000" b="1" i="0" u="none" strike="noStrike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 후</a:t>
            </a:r>
            <a:endParaRPr lang="en-US" altLang="ko-KR" sz="3000" b="1" i="0" u="none" strike="noStrike">
              <a:solidFill>
                <a:srgbClr val="2627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just"/>
            <a:r>
              <a:rPr lang="en-US" altLang="ko-KR" sz="3000" b="1" i="0" u="none" strike="noStrike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sz="3000" b="1" i="0" u="none" strike="noStrike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트랙을 벗어나지 않도록 하는 기능</a:t>
            </a:r>
            <a:endParaRPr lang="en-US" altLang="ko-KR" sz="3000" b="1" i="0" u="none" strike="noStrike">
              <a:solidFill>
                <a:srgbClr val="2627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just"/>
            <a:r>
              <a:rPr lang="en-US" altLang="ko-KR" sz="3000" b="1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3000" b="1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픽시캠을 이용하여 특정 색상이나</a:t>
            </a:r>
            <a:r>
              <a:rPr lang="en-US" altLang="ko-KR" sz="3000" b="1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000" b="1">
                <a:solidFill>
                  <a:srgbClr val="26272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모양의 객체를 감지하여 이러한 특성을 살려 트랙을 인식</a:t>
            </a:r>
            <a:endParaRPr lang="ko-KR" altLang="ko-KR" sz="3000" b="1" i="0" u="none" strike="noStrike">
              <a:solidFill>
                <a:srgbClr val="26272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9D3D280-C8CF-7AEC-4AA4-3183D2111BD1}"/>
              </a:ext>
            </a:extLst>
          </p:cNvPr>
          <p:cNvSpPr/>
          <p:nvPr/>
        </p:nvSpPr>
        <p:spPr>
          <a:xfrm>
            <a:off x="5041900" y="5361020"/>
            <a:ext cx="838200" cy="1882978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983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2" y="2146300"/>
            <a:ext cx="18288000" cy="8293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11200" y="495300"/>
            <a:ext cx="62738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8770"/>
              </a:lnSpc>
            </a:pPr>
            <a:r>
              <a:rPr lang="ko-KR" altLang="en-US" sz="3000" b="1" i="0" u="none" strike="noStrike" spc="-200">
                <a:solidFill>
                  <a:srgbClr val="26272A"/>
                </a:solidFill>
                <a:latin typeface="맑은 고딕" panose="020B0503020000020004" pitchFamily="50" charset="-127"/>
              </a:rPr>
              <a:t>어플리케이션</a:t>
            </a:r>
            <a:endParaRPr lang="ko-KR" sz="3000" b="1" i="0" u="none" strike="noStrike" spc="-200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562100"/>
            <a:ext cx="1346200" cy="495300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5D2DA678-2FBA-92EE-0199-A55252EAD47A}"/>
              </a:ext>
            </a:extLst>
          </p:cNvPr>
          <p:cNvSpPr txBox="1"/>
          <p:nvPr/>
        </p:nvSpPr>
        <p:spPr>
          <a:xfrm>
            <a:off x="1828800" y="2689768"/>
            <a:ext cx="9797727" cy="2409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/>
            <a:r>
              <a:rPr lang="ko-KR" altLang="en-US" sz="3000" b="1">
                <a:solidFill>
                  <a:srgbClr val="26272A"/>
                </a:solidFill>
                <a:ea typeface="맑은 고딕" panose="020B0503020000020004" pitchFamily="50" charset="-127"/>
              </a:rPr>
              <a:t>변경 전</a:t>
            </a:r>
            <a:endParaRPr lang="en-US" altLang="ko-KR" sz="3000" b="1">
              <a:solidFill>
                <a:srgbClr val="26272A"/>
              </a:solidFill>
              <a:ea typeface="맑은 고딕" panose="020B0503020000020004" pitchFamily="50" charset="-127"/>
            </a:endParaRPr>
          </a:p>
          <a:p>
            <a:pPr lvl="0" algn="just"/>
            <a:r>
              <a:rPr lang="en-US" altLang="ko-KR" sz="3000"/>
              <a:t>- </a:t>
            </a:r>
            <a:r>
              <a:rPr lang="ko-KR" altLang="en-US" sz="3000"/>
              <a:t>로봇과 스마트폰 어플리케이션간에 실시간 연동</a:t>
            </a:r>
            <a:endParaRPr lang="en-US" altLang="ko-KR" sz="3000"/>
          </a:p>
          <a:p>
            <a:pPr lvl="0" algn="just"/>
            <a:r>
              <a:rPr lang="en-US" altLang="ko-KR" sz="3000"/>
              <a:t>- </a:t>
            </a:r>
            <a:r>
              <a:rPr lang="ko-KR" altLang="en-US" sz="3000"/>
              <a:t>스마트폰 앱과 로봇을 연결하여 로봇 제어</a:t>
            </a:r>
            <a:endParaRPr lang="en-US" altLang="ko-KR" sz="3000"/>
          </a:p>
          <a:p>
            <a:pPr lvl="0" algn="just"/>
            <a:r>
              <a:rPr lang="en-US" altLang="ko-KR" sz="3000"/>
              <a:t>- </a:t>
            </a:r>
            <a:r>
              <a:rPr lang="ko-KR" altLang="en-US" sz="3000"/>
              <a:t>시작 버튼을 누르면 로봇이 </a:t>
            </a:r>
            <a:r>
              <a:rPr lang="en-US" altLang="ko-KR" sz="3000"/>
              <a:t>3</a:t>
            </a:r>
            <a:r>
              <a:rPr lang="ko-KR" altLang="en-US" sz="3000"/>
              <a:t>초 후 움직이기 시작</a:t>
            </a:r>
            <a:endParaRPr lang="en-US" altLang="ko-KR" sz="3000" b="1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8082FE3-2B5C-E312-846D-980868AC3A03}"/>
              </a:ext>
            </a:extLst>
          </p:cNvPr>
          <p:cNvSpPr txBox="1"/>
          <p:nvPr/>
        </p:nvSpPr>
        <p:spPr>
          <a:xfrm>
            <a:off x="12699665" y="2689768"/>
            <a:ext cx="3866829" cy="8619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endParaRPr lang="ko-KR" sz="3500" b="0" i="0" u="none" strike="noStrike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3CB52E-CC57-63CD-63DF-7E68BC10F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3158" y="3390759"/>
            <a:ext cx="4589370" cy="6266778"/>
          </a:xfrm>
          <a:prstGeom prst="rect">
            <a:avLst/>
          </a:prstGeom>
        </p:spPr>
      </p:pic>
      <p:sp>
        <p:nvSpPr>
          <p:cNvPr id="6" name="TextBox 9">
            <a:extLst>
              <a:ext uri="{FF2B5EF4-FFF2-40B4-BE49-F238E27FC236}">
                <a16:creationId xmlns:a16="http://schemas.microsoft.com/office/drawing/2014/main" id="{909F2B31-2FB5-0011-5AD1-015487C4057E}"/>
              </a:ext>
            </a:extLst>
          </p:cNvPr>
          <p:cNvSpPr txBox="1"/>
          <p:nvPr/>
        </p:nvSpPr>
        <p:spPr>
          <a:xfrm>
            <a:off x="1850528" y="7228408"/>
            <a:ext cx="7442201" cy="24099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/>
            <a:r>
              <a:rPr lang="ko-KR" altLang="en-US" sz="3000" b="1" i="0" u="none" strike="noStrike">
                <a:solidFill>
                  <a:srgbClr val="26272A"/>
                </a:solidFill>
                <a:ea typeface="맑은 고딕" panose="020B0503020000020004" pitchFamily="50" charset="-127"/>
              </a:rPr>
              <a:t>변경 후</a:t>
            </a:r>
            <a:br>
              <a:rPr lang="en-US" altLang="ko-KR" sz="3000" b="1" i="0" u="none" strike="noStrike">
                <a:solidFill>
                  <a:srgbClr val="26272A"/>
                </a:solidFill>
                <a:ea typeface="맑은 고딕" panose="020B0503020000020004" pitchFamily="50" charset="-127"/>
              </a:rPr>
            </a:br>
            <a:r>
              <a:rPr lang="en-US" altLang="ko-KR" sz="3000" b="1" i="0" u="none" strike="noStrike">
                <a:solidFill>
                  <a:srgbClr val="26272A"/>
                </a:solidFill>
                <a:ea typeface="맑은 고딕" panose="020B0503020000020004" pitchFamily="50" charset="-127"/>
              </a:rPr>
              <a:t>- HM-10 </a:t>
            </a:r>
            <a:r>
              <a:rPr lang="ko-KR" altLang="en-US" sz="3000" b="1" i="0" u="none" strike="noStrike">
                <a:solidFill>
                  <a:srgbClr val="26272A"/>
                </a:solidFill>
                <a:ea typeface="맑은 고딕" panose="020B0503020000020004" pitchFamily="50" charset="-127"/>
              </a:rPr>
              <a:t>모듈을 이용하여 블루투스 연결</a:t>
            </a:r>
            <a:endParaRPr lang="en-US" altLang="ko-KR" sz="3000" b="1" i="0" u="none" strike="noStrike">
              <a:solidFill>
                <a:srgbClr val="26272A"/>
              </a:solidFill>
              <a:ea typeface="맑은 고딕" panose="020B0503020000020004" pitchFamily="50" charset="-127"/>
            </a:endParaRPr>
          </a:p>
          <a:p>
            <a:pPr lvl="0"/>
            <a:r>
              <a:rPr lang="en-US" altLang="ko-KR" sz="3000" b="1" i="0" u="none" strike="noStrike">
                <a:solidFill>
                  <a:srgbClr val="26272A"/>
                </a:solidFill>
                <a:ea typeface="맑은 고딕" panose="020B0503020000020004" pitchFamily="50" charset="-127"/>
              </a:rPr>
              <a:t>- </a:t>
            </a:r>
            <a:r>
              <a:rPr lang="ko-KR" altLang="en-US" sz="3000" b="1" i="0" u="none" strike="noStrike">
                <a:solidFill>
                  <a:srgbClr val="26272A"/>
                </a:solidFill>
                <a:ea typeface="맑은 고딕" panose="020B0503020000020004" pitchFamily="50" charset="-127"/>
              </a:rPr>
              <a:t>어플로 로봇을 제어</a:t>
            </a:r>
            <a:endParaRPr lang="en-US" altLang="ko-KR" sz="3000" b="1" i="0" u="none" strike="noStrike">
              <a:solidFill>
                <a:srgbClr val="26272A"/>
              </a:solidFill>
              <a:ea typeface="맑은 고딕" panose="020B0503020000020004" pitchFamily="50" charset="-127"/>
            </a:endParaRPr>
          </a:p>
          <a:p>
            <a:pPr lvl="0"/>
            <a:r>
              <a:rPr lang="en-US" altLang="ko-KR" sz="3000" b="1">
                <a:solidFill>
                  <a:srgbClr val="26272A"/>
                </a:solidFill>
                <a:ea typeface="맑은 고딕" panose="020B0503020000020004" pitchFamily="50" charset="-127"/>
              </a:rPr>
              <a:t>- </a:t>
            </a:r>
            <a:r>
              <a:rPr lang="ko-KR" altLang="en-US" sz="3000" b="1">
                <a:solidFill>
                  <a:srgbClr val="26272A"/>
                </a:solidFill>
                <a:ea typeface="맑은 고딕" panose="020B0503020000020004" pitchFamily="50" charset="-127"/>
              </a:rPr>
              <a:t>사용자의 달리기 기록 확인 </a:t>
            </a:r>
            <a:endParaRPr lang="en-US" altLang="ko-KR" sz="3000" b="1">
              <a:solidFill>
                <a:srgbClr val="26272A"/>
              </a:solidFill>
              <a:ea typeface="맑은 고딕" panose="020B0503020000020004" pitchFamily="50" charset="-127"/>
            </a:endParaRPr>
          </a:p>
          <a:p>
            <a:pPr lvl="0"/>
            <a:r>
              <a:rPr lang="en-US" altLang="ko-KR" sz="3000" b="1">
                <a:solidFill>
                  <a:srgbClr val="26272A"/>
                </a:solidFill>
                <a:ea typeface="맑은 고딕" panose="020B0503020000020004" pitchFamily="50" charset="-127"/>
              </a:rPr>
              <a:t>- Geolocation </a:t>
            </a:r>
            <a:r>
              <a:rPr lang="ko-KR" altLang="en-US" sz="3000" b="1">
                <a:solidFill>
                  <a:srgbClr val="26272A"/>
                </a:solidFill>
                <a:ea typeface="맑은 고딕" panose="020B0503020000020004" pitchFamily="50" charset="-127"/>
              </a:rPr>
              <a:t>이용하여 달린 거리 확인 </a:t>
            </a:r>
            <a:endParaRPr lang="ko-KR" sz="3000" b="1" i="0" u="none" strike="noStrike">
              <a:solidFill>
                <a:srgbClr val="26272A"/>
              </a:solidFill>
              <a:ea typeface="맑은 고딕" panose="020B0503020000020004" pitchFamily="50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5EF9C15-37AA-96E1-A7E2-243B7615D0E6}"/>
              </a:ext>
            </a:extLst>
          </p:cNvPr>
          <p:cNvSpPr/>
          <p:nvPr/>
        </p:nvSpPr>
        <p:spPr>
          <a:xfrm>
            <a:off x="4987428" y="5099760"/>
            <a:ext cx="838200" cy="1882978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780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1390</Words>
  <Application>Microsoft Office PowerPoint</Application>
  <PresentationFormat>사용자 지정</PresentationFormat>
  <Paragraphs>114</Paragraphs>
  <Slides>12</Slides>
  <Notes>12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NanumSquare ExtraBold</vt:lpstr>
      <vt:lpstr>Pretendard Medium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권서희/임베디드시스템공학과</cp:lastModifiedBy>
  <cp:revision>38</cp:revision>
  <dcterms:created xsi:type="dcterms:W3CDTF">2006-08-16T00:00:00Z</dcterms:created>
  <dcterms:modified xsi:type="dcterms:W3CDTF">2024-06-14T01:26:16Z</dcterms:modified>
</cp:coreProperties>
</file>